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28"/>
  </p:notesMasterIdLst>
  <p:sldIdLst>
    <p:sldId id="256" r:id="rId2"/>
    <p:sldId id="258" r:id="rId3"/>
    <p:sldId id="279" r:id="rId4"/>
    <p:sldId id="277" r:id="rId5"/>
    <p:sldId id="259" r:id="rId6"/>
    <p:sldId id="280" r:id="rId7"/>
    <p:sldId id="281" r:id="rId8"/>
    <p:sldId id="282" r:id="rId9"/>
    <p:sldId id="260" r:id="rId10"/>
    <p:sldId id="261" r:id="rId11"/>
    <p:sldId id="262" r:id="rId12"/>
    <p:sldId id="274" r:id="rId13"/>
    <p:sldId id="263" r:id="rId14"/>
    <p:sldId id="264" r:id="rId15"/>
    <p:sldId id="283" r:id="rId16"/>
    <p:sldId id="265" r:id="rId17"/>
    <p:sldId id="266" r:id="rId18"/>
    <p:sldId id="267" r:id="rId19"/>
    <p:sldId id="268" r:id="rId20"/>
    <p:sldId id="269" r:id="rId21"/>
    <p:sldId id="270" r:id="rId22"/>
    <p:sldId id="271" r:id="rId23"/>
    <p:sldId id="284" r:id="rId24"/>
    <p:sldId id="272" r:id="rId25"/>
    <p:sldId id="273" r:id="rId26"/>
    <p:sldId id="275"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5499A"/>
    <a:srgbClr val="F7C7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4" autoAdjust="0"/>
    <p:restoredTop sz="83118" autoAdjust="0"/>
  </p:normalViewPr>
  <p:slideViewPr>
    <p:cSldViewPr snapToGrid="0">
      <p:cViewPr>
        <p:scale>
          <a:sx n="100" d="100"/>
          <a:sy n="100" d="100"/>
        </p:scale>
        <p:origin x="426" y="-3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49842-7A1A-46F8-813D-C7EC07D870A3}" type="datetimeFigureOut">
              <a:rPr lang="zh-CN" altLang="en-US" smtClean="0"/>
              <a:t>2021/6/13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51282-760C-49C3-BE3E-D8529FADD89F}" type="slidenum">
              <a:rPr lang="zh-CN" altLang="en-US" smtClean="0"/>
              <a:t>‹#›</a:t>
            </a:fld>
            <a:endParaRPr lang="zh-CN" altLang="en-US"/>
          </a:p>
        </p:txBody>
      </p:sp>
    </p:spTree>
    <p:extLst>
      <p:ext uri="{BB962C8B-B14F-4D97-AF65-F5344CB8AC3E}">
        <p14:creationId xmlns:p14="http://schemas.microsoft.com/office/powerpoint/2010/main" val="426373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251282-760C-49C3-BE3E-D8529FADD89F}" type="slidenum">
              <a:rPr lang="zh-CN" altLang="en-US" smtClean="0"/>
              <a:t>1</a:t>
            </a:fld>
            <a:endParaRPr lang="zh-CN" altLang="en-US"/>
          </a:p>
        </p:txBody>
      </p:sp>
    </p:spTree>
    <p:extLst>
      <p:ext uri="{BB962C8B-B14F-4D97-AF65-F5344CB8AC3E}">
        <p14:creationId xmlns:p14="http://schemas.microsoft.com/office/powerpoint/2010/main" val="3481829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12</a:t>
            </a:fld>
            <a:endParaRPr lang="zh-CN" altLang="en-US"/>
          </a:p>
        </p:txBody>
      </p:sp>
    </p:spTree>
    <p:extLst>
      <p:ext uri="{BB962C8B-B14F-4D97-AF65-F5344CB8AC3E}">
        <p14:creationId xmlns:p14="http://schemas.microsoft.com/office/powerpoint/2010/main" val="3638540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还有很多细节 比如说非角度模式，有个</a:t>
            </a:r>
            <a:r>
              <a:rPr lang="en-US" altLang="zh-CN"/>
              <a:t>planar</a:t>
            </a:r>
            <a:r>
              <a:rPr lang="zh-CN" altLang="en-US"/>
              <a:t>模式，也改成了逐像素点进行预测的方案。比如不会做到最小块。</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13</a:t>
            </a:fld>
            <a:endParaRPr lang="zh-CN" altLang="en-US"/>
          </a:p>
        </p:txBody>
      </p:sp>
    </p:spTree>
    <p:extLst>
      <p:ext uri="{BB962C8B-B14F-4D97-AF65-F5344CB8AC3E}">
        <p14:creationId xmlns:p14="http://schemas.microsoft.com/office/powerpoint/2010/main" val="792538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14</a:t>
            </a:fld>
            <a:endParaRPr lang="zh-CN" altLang="en-US"/>
          </a:p>
        </p:txBody>
      </p:sp>
    </p:spTree>
    <p:extLst>
      <p:ext uri="{BB962C8B-B14F-4D97-AF65-F5344CB8AC3E}">
        <p14:creationId xmlns:p14="http://schemas.microsoft.com/office/powerpoint/2010/main" val="3003346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“没必要”</a:t>
            </a:r>
            <a:endParaRPr lang="en-US" altLang="zh-CN"/>
          </a:p>
          <a:p>
            <a:r>
              <a:rPr lang="zh-CN" altLang="en-US"/>
              <a:t>“分了更好”</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15</a:t>
            </a:fld>
            <a:endParaRPr lang="zh-CN" altLang="en-US"/>
          </a:p>
        </p:txBody>
      </p:sp>
    </p:spTree>
    <p:extLst>
      <p:ext uri="{BB962C8B-B14F-4D97-AF65-F5344CB8AC3E}">
        <p14:creationId xmlns:p14="http://schemas.microsoft.com/office/powerpoint/2010/main" val="3151028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16</a:t>
            </a:fld>
            <a:endParaRPr lang="zh-CN" altLang="en-US"/>
          </a:p>
        </p:txBody>
      </p:sp>
    </p:spTree>
    <p:extLst>
      <p:ext uri="{BB962C8B-B14F-4D97-AF65-F5344CB8AC3E}">
        <p14:creationId xmlns:p14="http://schemas.microsoft.com/office/powerpoint/2010/main" val="397286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17</a:t>
            </a:fld>
            <a:endParaRPr lang="zh-CN" altLang="en-US"/>
          </a:p>
        </p:txBody>
      </p:sp>
    </p:spTree>
    <p:extLst>
      <p:ext uri="{BB962C8B-B14F-4D97-AF65-F5344CB8AC3E}">
        <p14:creationId xmlns:p14="http://schemas.microsoft.com/office/powerpoint/2010/main" val="299050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18</a:t>
            </a:fld>
            <a:endParaRPr lang="zh-CN" altLang="en-US"/>
          </a:p>
        </p:txBody>
      </p:sp>
    </p:spTree>
    <p:extLst>
      <p:ext uri="{BB962C8B-B14F-4D97-AF65-F5344CB8AC3E}">
        <p14:creationId xmlns:p14="http://schemas.microsoft.com/office/powerpoint/2010/main" val="3861828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20</a:t>
            </a:fld>
            <a:endParaRPr lang="zh-CN" altLang="en-US"/>
          </a:p>
        </p:txBody>
      </p:sp>
    </p:spTree>
    <p:extLst>
      <p:ext uri="{BB962C8B-B14F-4D97-AF65-F5344CB8AC3E}">
        <p14:creationId xmlns:p14="http://schemas.microsoft.com/office/powerpoint/2010/main" val="3500867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21</a:t>
            </a:fld>
            <a:endParaRPr lang="zh-CN" altLang="en-US"/>
          </a:p>
        </p:txBody>
      </p:sp>
    </p:spTree>
    <p:extLst>
      <p:ext uri="{BB962C8B-B14F-4D97-AF65-F5344CB8AC3E}">
        <p14:creationId xmlns:p14="http://schemas.microsoft.com/office/powerpoint/2010/main" val="2433633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22</a:t>
            </a:fld>
            <a:endParaRPr lang="zh-CN" altLang="en-US"/>
          </a:p>
        </p:txBody>
      </p:sp>
    </p:spTree>
    <p:extLst>
      <p:ext uri="{BB962C8B-B14F-4D97-AF65-F5344CB8AC3E}">
        <p14:creationId xmlns:p14="http://schemas.microsoft.com/office/powerpoint/2010/main" val="405947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H.264/AVC(Advanced Video Coding)</a:t>
            </a:r>
            <a:r>
              <a:rPr lang="zh-CN" altLang="en-US"/>
              <a:t>、</a:t>
            </a:r>
            <a:r>
              <a:rPr lang="en-US" altLang="zh-CN"/>
              <a:t>H.265/HEVC(High Efficiency Video Coding)</a:t>
            </a:r>
            <a:r>
              <a:rPr lang="zh-CN" altLang="en-US"/>
              <a:t>、</a:t>
            </a:r>
            <a:r>
              <a:rPr lang="en-US" altLang="zh-CN"/>
              <a:t>H.266/VVC(Versatile Video Coding) </a:t>
            </a:r>
            <a:r>
              <a:rPr lang="zh-CN" altLang="en-US"/>
              <a:t>是由国际电信联盟与国际标准化组织联合专家组制定的一系列视频压缩编码标准</a:t>
            </a:r>
            <a:r>
              <a:rPr lang="en-US" altLang="zh-CN"/>
              <a:t>\upcite{H266Overview,H265Overview,H264Overview}</a:t>
            </a:r>
            <a:r>
              <a:rPr lang="zh-CN" altLang="en-US"/>
              <a:t>，是数字视频编码技术 </a:t>
            </a:r>
            <a:r>
              <a:rPr lang="en-US" altLang="zh-CN"/>
              <a:t>40 </a:t>
            </a:r>
            <a:r>
              <a:rPr lang="zh-CN" altLang="en-US"/>
              <a:t>年的学术研究和 </a:t>
            </a:r>
            <a:r>
              <a:rPr lang="en-US" altLang="zh-CN"/>
              <a:t>30 </a:t>
            </a:r>
            <a:r>
              <a:rPr lang="zh-CN" altLang="en-US"/>
              <a:t>年的标准化的成果，代表着自 </a:t>
            </a:r>
            <a:r>
              <a:rPr lang="en-US" altLang="zh-CN"/>
              <a:t>2003 </a:t>
            </a:r>
            <a:r>
              <a:rPr lang="zh-CN" altLang="en-US"/>
              <a:t>年至今各时期最先进的视频编码技术。</a:t>
            </a:r>
            <a:endParaRPr lang="en-US" altLang="zh-CN"/>
          </a:p>
          <a:p>
            <a:endParaRPr lang="en-US" altLang="zh-CN"/>
          </a:p>
          <a:p>
            <a:r>
              <a:rPr lang="zh-CN" altLang="en-US"/>
              <a:t>加之近年来，在传感器分辨率不断提高、存储价格不断下降的催化下，自动驾驶视觉、云游戏、后期制作、影像存档等需要使用无损编码的应用加速发展</a:t>
            </a:r>
            <a:r>
              <a:rPr lang="en-US" altLang="zh-CN"/>
              <a:t>\upcite{LatestLosslessIntraCodingAsRef}</a:t>
            </a:r>
            <a:r>
              <a:rPr lang="zh-CN" altLang="en-US"/>
              <a:t>。同时，在某些高精度需求的场景中无损编码仍是不可或缺的存在，例如来之不易的卫星遥感图像的编码、涉及安全保障的指纹图像存储、全球疫情影响下的医学影像传输、远程桌面共享等。因而探索无损帧内编码的优化算法有很高的研究和应用价值。</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a:t>
            </a:fld>
            <a:endParaRPr lang="zh-CN" altLang="en-US"/>
          </a:p>
        </p:txBody>
      </p:sp>
    </p:spTree>
    <p:extLst>
      <p:ext uri="{BB962C8B-B14F-4D97-AF65-F5344CB8AC3E}">
        <p14:creationId xmlns:p14="http://schemas.microsoft.com/office/powerpoint/2010/main" val="170116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23</a:t>
            </a:fld>
            <a:endParaRPr lang="zh-CN" altLang="en-US"/>
          </a:p>
        </p:txBody>
      </p:sp>
    </p:spTree>
    <p:extLst>
      <p:ext uri="{BB962C8B-B14F-4D97-AF65-F5344CB8AC3E}">
        <p14:creationId xmlns:p14="http://schemas.microsoft.com/office/powerpoint/2010/main" val="54372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相当于我之前介绍的第</a:t>
            </a:r>
            <a:r>
              <a:rPr lang="en-US" altLang="zh-CN"/>
              <a:t>4</a:t>
            </a:r>
            <a:r>
              <a:rPr lang="zh-CN" altLang="en-US"/>
              <a:t>个算法</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26</a:t>
            </a:fld>
            <a:endParaRPr lang="zh-CN" altLang="en-US"/>
          </a:p>
        </p:txBody>
      </p:sp>
    </p:spTree>
    <p:extLst>
      <p:ext uri="{BB962C8B-B14F-4D97-AF65-F5344CB8AC3E}">
        <p14:creationId xmlns:p14="http://schemas.microsoft.com/office/powerpoint/2010/main" val="276058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900"/>
              <a:t>H.264/AVC(Advanced Video Coding)</a:t>
            </a:r>
            <a:r>
              <a:rPr lang="zh-CN" altLang="en-US" sz="900"/>
              <a:t>、</a:t>
            </a:r>
            <a:r>
              <a:rPr lang="en-US" altLang="zh-CN" sz="900"/>
              <a:t>H.265/HEVC(High Efficiency Video Coding)</a:t>
            </a:r>
            <a:r>
              <a:rPr lang="zh-CN" altLang="en-US" sz="900"/>
              <a:t>、</a:t>
            </a:r>
            <a:r>
              <a:rPr lang="en-US" altLang="zh-CN" sz="900"/>
              <a:t>H.266/VVC(Versatile Video Coding) </a:t>
            </a:r>
            <a:r>
              <a:rPr lang="zh-CN" altLang="en-US" sz="900"/>
              <a:t>是由国际电信联盟与国际标准化组织联合专家组制定的一系列视频压缩编码标准</a:t>
            </a:r>
            <a:r>
              <a:rPr lang="en-US" altLang="zh-CN" sz="900"/>
              <a:t>\upcite{H266Overview,H265Overview,H264Overview}</a:t>
            </a:r>
            <a:r>
              <a:rPr lang="zh-CN" altLang="en-US" sz="900"/>
              <a:t>，是数字视频编码技术 </a:t>
            </a:r>
            <a:r>
              <a:rPr lang="en-US" altLang="zh-CN" sz="900"/>
              <a:t>40 </a:t>
            </a:r>
            <a:r>
              <a:rPr lang="zh-CN" altLang="en-US" sz="900"/>
              <a:t>年的学术研究和 </a:t>
            </a:r>
            <a:r>
              <a:rPr lang="en-US" altLang="zh-CN" sz="900"/>
              <a:t>30 </a:t>
            </a:r>
            <a:r>
              <a:rPr lang="zh-CN" altLang="en-US" sz="900"/>
              <a:t>年的标准化的成果，代表着自 </a:t>
            </a:r>
            <a:r>
              <a:rPr lang="en-US" altLang="zh-CN" sz="900"/>
              <a:t>2003 </a:t>
            </a:r>
            <a:r>
              <a:rPr lang="zh-CN" altLang="en-US" sz="900"/>
              <a:t>年至今各时期最先进的视频编码技术。</a:t>
            </a:r>
            <a:endParaRPr lang="en-US" altLang="zh-CN" sz="900"/>
          </a:p>
          <a:p>
            <a:endParaRPr lang="en-US" altLang="zh-CN" sz="900"/>
          </a:p>
          <a:p>
            <a:r>
              <a:rPr lang="zh-CN" altLang="en-US" sz="900"/>
              <a:t>加之近年来，在传感器分辨率不断提高、存储价格不断下降的催化下，自动驾驶视觉、云游戏、后期制作、影像存档等需要使用无损编码的应用加速发展</a:t>
            </a:r>
            <a:r>
              <a:rPr lang="en-US" altLang="zh-CN" sz="900"/>
              <a:t>\upcite{LatestLosslessIntraCodingAsRef}</a:t>
            </a:r>
            <a:r>
              <a:rPr lang="zh-CN" altLang="en-US" sz="900"/>
              <a:t>。同时，在某些高精度需求的场景中无损编码仍是不可或缺的存在，例如来之不易的卫星遥感图像的编码、涉及安全保障的指纹图像存储、全球疫情影响下的医学影像传输、远程桌面共享等。因而探索无损帧内编码的优化算法有很高的研究和应用价值。</a:t>
            </a:r>
            <a:endParaRPr lang="zh-CN" altLang="en-US" sz="900"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a:t>
            </a:fld>
            <a:endParaRPr lang="zh-CN" altLang="en-US"/>
          </a:p>
        </p:txBody>
      </p:sp>
    </p:spTree>
    <p:extLst>
      <p:ext uri="{BB962C8B-B14F-4D97-AF65-F5344CB8AC3E}">
        <p14:creationId xmlns:p14="http://schemas.microsoft.com/office/powerpoint/2010/main" val="206837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H.264/AVC(Advanced Video Coding)</a:t>
            </a:r>
            <a:r>
              <a:rPr lang="zh-CN" altLang="en-US" dirty="0"/>
              <a:t>、</a:t>
            </a:r>
            <a:r>
              <a:rPr lang="en-US" altLang="zh-CN" dirty="0"/>
              <a:t>H.265/HEVC(High Efficiency Video Coding)</a:t>
            </a:r>
            <a:r>
              <a:rPr lang="zh-CN" altLang="en-US" dirty="0"/>
              <a:t>、</a:t>
            </a:r>
            <a:r>
              <a:rPr lang="en-US" altLang="zh-CN" dirty="0"/>
              <a:t>H.266/VVC(Versatile Video Coding) </a:t>
            </a:r>
            <a:r>
              <a:rPr lang="zh-CN" altLang="en-US" dirty="0"/>
              <a:t>是由国际电信联盟与国际标准化组织联合专家组制定的一系列视频压缩编码标准</a:t>
            </a:r>
            <a:r>
              <a:rPr lang="en-US" altLang="zh-CN" dirty="0"/>
              <a:t>\</a:t>
            </a:r>
            <a:r>
              <a:rPr lang="en-US" altLang="zh-CN" dirty="0" err="1"/>
              <a:t>upcite</a:t>
            </a:r>
            <a:r>
              <a:rPr lang="en-US" altLang="zh-CN" dirty="0"/>
              <a:t>{H266Overview,H265Overview,H264Overview}</a:t>
            </a:r>
            <a:r>
              <a:rPr lang="zh-CN" altLang="en-US" dirty="0"/>
              <a:t>，是数字视频编码技术 </a:t>
            </a:r>
            <a:r>
              <a:rPr lang="en-US" altLang="zh-CN" dirty="0"/>
              <a:t>40 </a:t>
            </a:r>
            <a:r>
              <a:rPr lang="zh-CN" altLang="en-US" dirty="0"/>
              <a:t>年的学术研究和 </a:t>
            </a:r>
            <a:r>
              <a:rPr lang="en-US" altLang="zh-CN" dirty="0"/>
              <a:t>30 </a:t>
            </a:r>
            <a:r>
              <a:rPr lang="zh-CN" altLang="en-US" dirty="0"/>
              <a:t>年的标准化的成果，代表着自 </a:t>
            </a:r>
            <a:r>
              <a:rPr lang="en-US" altLang="zh-CN" dirty="0"/>
              <a:t>2003 </a:t>
            </a:r>
            <a:r>
              <a:rPr lang="zh-CN" altLang="en-US" dirty="0"/>
              <a:t>年至今各时期最先进的视频编码技术。</a:t>
            </a:r>
            <a:endParaRPr lang="en-US" altLang="zh-CN" dirty="0"/>
          </a:p>
          <a:p>
            <a:endParaRPr lang="en-US" altLang="zh-CN" dirty="0"/>
          </a:p>
          <a:p>
            <a:r>
              <a:rPr lang="zh-CN" altLang="en-US" dirty="0"/>
              <a:t>加之近年来，在传感器分辨率不断提高、存储价格不断下降的催化下，自动驾驶视觉、云游戏、后期制作、影像存档等需要使用无损编码的应用加速发展</a:t>
            </a:r>
            <a:r>
              <a:rPr lang="en-US" altLang="zh-CN" dirty="0"/>
              <a:t>\</a:t>
            </a:r>
            <a:r>
              <a:rPr lang="en-US" altLang="zh-CN" dirty="0" err="1"/>
              <a:t>upcite</a:t>
            </a:r>
            <a:r>
              <a:rPr lang="en-US" altLang="zh-CN" dirty="0"/>
              <a:t>{</a:t>
            </a:r>
            <a:r>
              <a:rPr lang="en-US" altLang="zh-CN" dirty="0" err="1"/>
              <a:t>LatestLosslessIntraCodingAsRef</a:t>
            </a:r>
            <a:r>
              <a:rPr lang="en-US" altLang="zh-CN" dirty="0"/>
              <a:t>}</a:t>
            </a:r>
            <a:r>
              <a:rPr lang="zh-CN" altLang="en-US" dirty="0"/>
              <a:t>。同时，在某些高精度需求的场景中无损编码仍是不可或缺的存在，例如来之不易的卫星遥感图像的编码、涉及安全保障的指纹图像存储、全球疫情影响下的医学影像传输、远程桌面共享等。因而探索无损帧内编码的优化算法有很高的研究和应用价值。</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4</a:t>
            </a:fld>
            <a:endParaRPr lang="zh-CN" altLang="en-US"/>
          </a:p>
        </p:txBody>
      </p:sp>
    </p:spTree>
    <p:extLst>
      <p:ext uri="{BB962C8B-B14F-4D97-AF65-F5344CB8AC3E}">
        <p14:creationId xmlns:p14="http://schemas.microsoft.com/office/powerpoint/2010/main" val="1899289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我们也可以从国内外的研究现状看到，无损帧内编码还是有比较多人在进行研究的</a:t>
            </a:r>
            <a:endParaRPr lang="en-US" altLang="zh-CN"/>
          </a:p>
          <a:p>
            <a:endParaRPr lang="en-US" altLang="zh-CN"/>
          </a:p>
          <a:p>
            <a:r>
              <a:rPr lang="zh-CN" altLang="en-US"/>
              <a:t>图像领域的顶刊 </a:t>
            </a:r>
            <a:r>
              <a:rPr lang="en-US" altLang="zh-CN"/>
              <a:t>TIP </a:t>
            </a:r>
            <a:r>
              <a:rPr lang="zh-CN" altLang="en-US"/>
              <a:t>和 </a:t>
            </a:r>
            <a:r>
              <a:rPr lang="en-US" altLang="zh-CN"/>
              <a:t>VT </a:t>
            </a:r>
            <a:r>
              <a:rPr lang="zh-CN" altLang="en-US"/>
              <a:t>里面</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5</a:t>
            </a:fld>
            <a:endParaRPr lang="zh-CN" altLang="en-US"/>
          </a:p>
        </p:txBody>
      </p:sp>
    </p:spTree>
    <p:extLst>
      <p:ext uri="{BB962C8B-B14F-4D97-AF65-F5344CB8AC3E}">
        <p14:creationId xmlns:p14="http://schemas.microsoft.com/office/powerpoint/2010/main" val="338567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我们也可以从国内外的研究现状看到，无损帧内编码还是有比较多人在进行研究的</a:t>
            </a:r>
            <a:endParaRPr lang="en-US" altLang="zh-CN"/>
          </a:p>
          <a:p>
            <a:endParaRPr lang="en-US" altLang="zh-CN"/>
          </a:p>
          <a:p>
            <a:r>
              <a:rPr lang="zh-CN" altLang="en-US"/>
              <a:t>图像领域的顶刊 </a:t>
            </a:r>
            <a:r>
              <a:rPr lang="en-US" altLang="zh-CN"/>
              <a:t>TIP </a:t>
            </a:r>
            <a:r>
              <a:rPr lang="zh-CN" altLang="en-US"/>
              <a:t>和 </a:t>
            </a:r>
            <a:r>
              <a:rPr lang="en-US" altLang="zh-CN"/>
              <a:t>VT </a:t>
            </a:r>
            <a:r>
              <a:rPr lang="zh-CN" altLang="en-US"/>
              <a:t>里面</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6</a:t>
            </a:fld>
            <a:endParaRPr lang="zh-CN" altLang="en-US"/>
          </a:p>
        </p:txBody>
      </p:sp>
    </p:spTree>
    <p:extLst>
      <p:ext uri="{BB962C8B-B14F-4D97-AF65-F5344CB8AC3E}">
        <p14:creationId xmlns:p14="http://schemas.microsoft.com/office/powerpoint/2010/main" val="2084616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我们也可以从国内外的研究现状看到，无损帧内编码还是有比较多人在进行研究的</a:t>
            </a:r>
            <a:endParaRPr lang="en-US" altLang="zh-CN"/>
          </a:p>
          <a:p>
            <a:endParaRPr lang="en-US" altLang="zh-CN"/>
          </a:p>
          <a:p>
            <a:r>
              <a:rPr lang="zh-CN" altLang="en-US"/>
              <a:t>图像领域的顶刊 </a:t>
            </a:r>
            <a:r>
              <a:rPr lang="en-US" altLang="zh-CN"/>
              <a:t>TIP </a:t>
            </a:r>
            <a:r>
              <a:rPr lang="zh-CN" altLang="en-US"/>
              <a:t>和 </a:t>
            </a:r>
            <a:r>
              <a:rPr lang="en-US" altLang="zh-CN"/>
              <a:t>VT </a:t>
            </a:r>
            <a:r>
              <a:rPr lang="zh-CN" altLang="en-US"/>
              <a:t>里面</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7</a:t>
            </a:fld>
            <a:endParaRPr lang="zh-CN" altLang="en-US"/>
          </a:p>
        </p:txBody>
      </p:sp>
    </p:spTree>
    <p:extLst>
      <p:ext uri="{BB962C8B-B14F-4D97-AF65-F5344CB8AC3E}">
        <p14:creationId xmlns:p14="http://schemas.microsoft.com/office/powerpoint/2010/main" val="325965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我们也可以从国内外的研究现状看到，无损帧内编码还是有比较多人在进行研究的</a:t>
            </a:r>
            <a:endParaRPr lang="en-US" altLang="zh-CN"/>
          </a:p>
          <a:p>
            <a:endParaRPr lang="en-US" altLang="zh-CN"/>
          </a:p>
          <a:p>
            <a:r>
              <a:rPr lang="zh-CN" altLang="en-US"/>
              <a:t>图像领域的顶刊 </a:t>
            </a:r>
            <a:r>
              <a:rPr lang="en-US" altLang="zh-CN"/>
              <a:t>TIP </a:t>
            </a:r>
            <a:r>
              <a:rPr lang="zh-CN" altLang="en-US"/>
              <a:t>和 </a:t>
            </a:r>
            <a:r>
              <a:rPr lang="en-US" altLang="zh-CN"/>
              <a:t>VT </a:t>
            </a:r>
            <a:r>
              <a:rPr lang="zh-CN" altLang="en-US"/>
              <a:t>里面</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8</a:t>
            </a:fld>
            <a:endParaRPr lang="zh-CN" altLang="en-US"/>
          </a:p>
        </p:txBody>
      </p:sp>
    </p:spTree>
    <p:extLst>
      <p:ext uri="{BB962C8B-B14F-4D97-AF65-F5344CB8AC3E}">
        <p14:creationId xmlns:p14="http://schemas.microsoft.com/office/powerpoint/2010/main" val="61113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11</a:t>
            </a:fld>
            <a:endParaRPr lang="zh-CN" altLang="en-US"/>
          </a:p>
        </p:txBody>
      </p:sp>
    </p:spTree>
    <p:extLst>
      <p:ext uri="{BB962C8B-B14F-4D97-AF65-F5344CB8AC3E}">
        <p14:creationId xmlns:p14="http://schemas.microsoft.com/office/powerpoint/2010/main" val="2304827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15499A"/>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B8F83C8-193A-4E82-A2CC-AABFA6450215}"/>
              </a:ext>
            </a:extLst>
          </p:cNvPr>
          <p:cNvSpPr/>
          <p:nvPr userDrawn="1"/>
        </p:nvSpPr>
        <p:spPr>
          <a:xfrm>
            <a:off x="0" y="5153025"/>
            <a:ext cx="9144001" cy="170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1" y="901700"/>
            <a:ext cx="9144000" cy="2262781"/>
          </a:xfrm>
        </p:spPr>
        <p:txBody>
          <a:bodyPr anchor="b">
            <a:normAutofit/>
          </a:bodyPr>
          <a:lstStyle>
            <a:lvl1pPr algn="ctr">
              <a:defRPr sz="5400">
                <a:solidFill>
                  <a:schemeClr val="bg1"/>
                </a:solidFill>
              </a:defRPr>
            </a:lvl1pPr>
          </a:lstStyle>
          <a:p>
            <a:r>
              <a:rPr lang="zh-CN" altLang="en-US"/>
              <a:t>单击此处编辑母版标题样式</a:t>
            </a:r>
            <a:endParaRPr lang="en-US" dirty="0"/>
          </a:p>
        </p:txBody>
      </p:sp>
      <p:grpSp>
        <p:nvGrpSpPr>
          <p:cNvPr id="21" name="组合 20">
            <a:extLst>
              <a:ext uri="{FF2B5EF4-FFF2-40B4-BE49-F238E27FC236}">
                <a16:creationId xmlns:a16="http://schemas.microsoft.com/office/drawing/2014/main" id="{F1BFA408-9200-4D69-B884-48CE4E435898}"/>
              </a:ext>
            </a:extLst>
          </p:cNvPr>
          <p:cNvGrpSpPr/>
          <p:nvPr userDrawn="1"/>
        </p:nvGrpSpPr>
        <p:grpSpPr>
          <a:xfrm>
            <a:off x="2945711" y="5514897"/>
            <a:ext cx="3252575" cy="981230"/>
            <a:chOff x="3091242" y="5657695"/>
            <a:chExt cx="3252575" cy="981230"/>
          </a:xfrm>
        </p:grpSpPr>
        <p:pic>
          <p:nvPicPr>
            <p:cNvPr id="10" name="图片 9">
              <a:extLst>
                <a:ext uri="{FF2B5EF4-FFF2-40B4-BE49-F238E27FC236}">
                  <a16:creationId xmlns:a16="http://schemas.microsoft.com/office/drawing/2014/main" id="{C0A0D7E7-A80F-4DCE-BB2D-467D42FFEDE6}"/>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3091242" y="5657695"/>
              <a:ext cx="779698" cy="981230"/>
            </a:xfrm>
            <a:prstGeom prst="rect">
              <a:avLst/>
            </a:prstGeom>
          </p:spPr>
        </p:pic>
        <p:pic>
          <p:nvPicPr>
            <p:cNvPr id="11" name="图片 10">
              <a:extLst>
                <a:ext uri="{FF2B5EF4-FFF2-40B4-BE49-F238E27FC236}">
                  <a16:creationId xmlns:a16="http://schemas.microsoft.com/office/drawing/2014/main" id="{4E48E975-5752-42F1-AEB9-8CC5B478A03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4202306" y="5826088"/>
              <a:ext cx="2141511" cy="644444"/>
            </a:xfrm>
            <a:prstGeom prst="rect">
              <a:avLst/>
            </a:prstGeom>
          </p:spPr>
        </p:pic>
        <p:cxnSp>
          <p:nvCxnSpPr>
            <p:cNvPr id="14" name="直接连接符 13">
              <a:extLst>
                <a:ext uri="{FF2B5EF4-FFF2-40B4-BE49-F238E27FC236}">
                  <a16:creationId xmlns:a16="http://schemas.microsoft.com/office/drawing/2014/main" id="{DA77F876-A2FC-4F98-8EB2-18BAE13CCB28}"/>
                </a:ext>
              </a:extLst>
            </p:cNvPr>
            <p:cNvCxnSpPr>
              <a:cxnSpLocks/>
            </p:cNvCxnSpPr>
            <p:nvPr userDrawn="1"/>
          </p:nvCxnSpPr>
          <p:spPr>
            <a:xfrm>
              <a:off x="4067175" y="5743498"/>
              <a:ext cx="0" cy="809625"/>
            </a:xfrm>
            <a:prstGeom prst="line">
              <a:avLst/>
            </a:prstGeom>
            <a:ln>
              <a:solidFill>
                <a:srgbClr val="15499A"/>
              </a:solidFill>
            </a:ln>
          </p:spPr>
          <p:style>
            <a:lnRef idx="1">
              <a:schemeClr val="accent1"/>
            </a:lnRef>
            <a:fillRef idx="0">
              <a:schemeClr val="accent1"/>
            </a:fillRef>
            <a:effectRef idx="0">
              <a:schemeClr val="accent1"/>
            </a:effectRef>
            <a:fontRef idx="minor">
              <a:schemeClr val="tx1"/>
            </a:fontRef>
          </p:style>
        </p:cxnSp>
      </p:grpSp>
      <p:graphicFrame>
        <p:nvGraphicFramePr>
          <p:cNvPr id="22" name="表格 21">
            <a:extLst>
              <a:ext uri="{FF2B5EF4-FFF2-40B4-BE49-F238E27FC236}">
                <a16:creationId xmlns:a16="http://schemas.microsoft.com/office/drawing/2014/main" id="{435DCC9B-8DB6-4949-8C9A-AD36622592FF}"/>
              </a:ext>
            </a:extLst>
          </p:cNvPr>
          <p:cNvGraphicFramePr>
            <a:graphicFrameLocks noGrp="1"/>
          </p:cNvGraphicFramePr>
          <p:nvPr userDrawn="1">
            <p:extLst>
              <p:ext uri="{D42A27DB-BD31-4B8C-83A1-F6EECF244321}">
                <p14:modId xmlns:p14="http://schemas.microsoft.com/office/powerpoint/2010/main" val="1958733774"/>
              </p:ext>
            </p:extLst>
          </p:nvPr>
        </p:nvGraphicFramePr>
        <p:xfrm>
          <a:off x="5626786" y="4100304"/>
          <a:ext cx="4152233" cy="1076191"/>
        </p:xfrm>
        <a:graphic>
          <a:graphicData uri="http://schemas.openxmlformats.org/drawingml/2006/table">
            <a:tbl>
              <a:tblPr firstRow="1" bandRow="1">
                <a:tableStyleId>{2D5ABB26-0587-4C30-8999-92F81FD0307C}</a:tableStyleId>
              </a:tblPr>
              <a:tblGrid>
                <a:gridCol w="1751914">
                  <a:extLst>
                    <a:ext uri="{9D8B030D-6E8A-4147-A177-3AD203B41FA5}">
                      <a16:colId xmlns:a16="http://schemas.microsoft.com/office/drawing/2014/main" val="20000"/>
                    </a:ext>
                  </a:extLst>
                </a:gridCol>
                <a:gridCol w="2400319">
                  <a:extLst>
                    <a:ext uri="{9D8B030D-6E8A-4147-A177-3AD203B41FA5}">
                      <a16:colId xmlns:a16="http://schemas.microsoft.com/office/drawing/2014/main" val="20001"/>
                    </a:ext>
                  </a:extLst>
                </a:gridCol>
              </a:tblGrid>
              <a:tr h="618991">
                <a:tc>
                  <a:txBody>
                    <a:bodyPr/>
                    <a:lstStyle/>
                    <a:p>
                      <a:pPr algn="dist"/>
                      <a:r>
                        <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指导教师： </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l"/>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林敏 教授</a:t>
                      </a:r>
                      <a:endPar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dist"/>
                      <a:r>
                        <a:rPr lang="zh-CN" altLang="en-US" sz="2400" b="1">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答辩学生：</a:t>
                      </a:r>
                      <a:endPar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庆毫 </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学硕</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8637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a:prstGeom prst="rect">
            <a:avLst/>
          </a:prstGeo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807143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第一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grpSp>
        <p:nvGrpSpPr>
          <p:cNvPr id="57" name="组合 56">
            <a:extLst>
              <a:ext uri="{FF2B5EF4-FFF2-40B4-BE49-F238E27FC236}">
                <a16:creationId xmlns:a16="http://schemas.microsoft.com/office/drawing/2014/main" id="{8E0EBEBF-D8E2-49E9-9EC6-C430970AE0D8}"/>
              </a:ext>
            </a:extLst>
          </p:cNvPr>
          <p:cNvGrpSpPr/>
          <p:nvPr userDrawn="1"/>
        </p:nvGrpSpPr>
        <p:grpSpPr>
          <a:xfrm>
            <a:off x="7200632" y="62473"/>
            <a:ext cx="1883669" cy="624110"/>
            <a:chOff x="7222261" y="82857"/>
            <a:chExt cx="1883669" cy="624110"/>
          </a:xfrm>
        </p:grpSpPr>
        <p:pic>
          <p:nvPicPr>
            <p:cNvPr id="11" name="图片 10">
              <a:extLst>
                <a:ext uri="{FF2B5EF4-FFF2-40B4-BE49-F238E27FC236}">
                  <a16:creationId xmlns:a16="http://schemas.microsoft.com/office/drawing/2014/main" id="{21E538C3-E89A-4109-B683-4F33132692D2}"/>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FFFE0CA2-C3D7-4C16-8BBD-B73EA9CB4CC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/xx</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zh-CN" altLang="en-US" sz="1200" b="1">
                <a:solidFill>
                  <a:prstClr val="white"/>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21627"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spTree>
    <p:extLst>
      <p:ext uri="{BB962C8B-B14F-4D97-AF65-F5344CB8AC3E}">
        <p14:creationId xmlns:p14="http://schemas.microsoft.com/office/powerpoint/2010/main" val="2891947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第二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grpSp>
        <p:nvGrpSpPr>
          <p:cNvPr id="57" name="组合 56">
            <a:extLst>
              <a:ext uri="{FF2B5EF4-FFF2-40B4-BE49-F238E27FC236}">
                <a16:creationId xmlns:a16="http://schemas.microsoft.com/office/drawing/2014/main" id="{8E0EBEBF-D8E2-49E9-9EC6-C430970AE0D8}"/>
              </a:ext>
            </a:extLst>
          </p:cNvPr>
          <p:cNvGrpSpPr/>
          <p:nvPr userDrawn="1"/>
        </p:nvGrpSpPr>
        <p:grpSpPr>
          <a:xfrm>
            <a:off x="7200632" y="62473"/>
            <a:ext cx="1883669" cy="624110"/>
            <a:chOff x="7222261" y="82857"/>
            <a:chExt cx="1883669" cy="624110"/>
          </a:xfrm>
        </p:grpSpPr>
        <p:pic>
          <p:nvPicPr>
            <p:cNvPr id="11" name="图片 10">
              <a:extLst>
                <a:ext uri="{FF2B5EF4-FFF2-40B4-BE49-F238E27FC236}">
                  <a16:creationId xmlns:a16="http://schemas.microsoft.com/office/drawing/2014/main" id="{21E538C3-E89A-4109-B683-4F33132692D2}"/>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FFFE0CA2-C3D7-4C16-8BBD-B73EA9CB4CC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/xx</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2418913"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spTree>
    <p:extLst>
      <p:ext uri="{BB962C8B-B14F-4D97-AF65-F5344CB8AC3E}">
        <p14:creationId xmlns:p14="http://schemas.microsoft.com/office/powerpoint/2010/main" val="3210441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第三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grpSp>
        <p:nvGrpSpPr>
          <p:cNvPr id="57" name="组合 56">
            <a:extLst>
              <a:ext uri="{FF2B5EF4-FFF2-40B4-BE49-F238E27FC236}">
                <a16:creationId xmlns:a16="http://schemas.microsoft.com/office/drawing/2014/main" id="{8E0EBEBF-D8E2-49E9-9EC6-C430970AE0D8}"/>
              </a:ext>
            </a:extLst>
          </p:cNvPr>
          <p:cNvGrpSpPr/>
          <p:nvPr userDrawn="1"/>
        </p:nvGrpSpPr>
        <p:grpSpPr>
          <a:xfrm>
            <a:off x="7200632" y="62473"/>
            <a:ext cx="1883669" cy="624110"/>
            <a:chOff x="7222261" y="82857"/>
            <a:chExt cx="1883669" cy="624110"/>
          </a:xfrm>
        </p:grpSpPr>
        <p:pic>
          <p:nvPicPr>
            <p:cNvPr id="11" name="图片 10">
              <a:extLst>
                <a:ext uri="{FF2B5EF4-FFF2-40B4-BE49-F238E27FC236}">
                  <a16:creationId xmlns:a16="http://schemas.microsoft.com/office/drawing/2014/main" id="{21E538C3-E89A-4109-B683-4F33132692D2}"/>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FFFE0CA2-C3D7-4C16-8BBD-B73EA9CB4CC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/xx</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4216200"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主要工作</a:t>
            </a:r>
          </a:p>
        </p:txBody>
      </p:sp>
    </p:spTree>
    <p:extLst>
      <p:ext uri="{BB962C8B-B14F-4D97-AF65-F5344CB8AC3E}">
        <p14:creationId xmlns:p14="http://schemas.microsoft.com/office/powerpoint/2010/main" val="3986883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第四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grpSp>
        <p:nvGrpSpPr>
          <p:cNvPr id="57" name="组合 56">
            <a:extLst>
              <a:ext uri="{FF2B5EF4-FFF2-40B4-BE49-F238E27FC236}">
                <a16:creationId xmlns:a16="http://schemas.microsoft.com/office/drawing/2014/main" id="{8E0EBEBF-D8E2-49E9-9EC6-C430970AE0D8}"/>
              </a:ext>
            </a:extLst>
          </p:cNvPr>
          <p:cNvGrpSpPr/>
          <p:nvPr userDrawn="1"/>
        </p:nvGrpSpPr>
        <p:grpSpPr>
          <a:xfrm>
            <a:off x="7200632" y="62473"/>
            <a:ext cx="1883669" cy="624110"/>
            <a:chOff x="7222261" y="82857"/>
            <a:chExt cx="1883669" cy="624110"/>
          </a:xfrm>
        </p:grpSpPr>
        <p:pic>
          <p:nvPicPr>
            <p:cNvPr id="11" name="图片 10">
              <a:extLst>
                <a:ext uri="{FF2B5EF4-FFF2-40B4-BE49-F238E27FC236}">
                  <a16:creationId xmlns:a16="http://schemas.microsoft.com/office/drawing/2014/main" id="{21E538C3-E89A-4109-B683-4F33132692D2}"/>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FFFE0CA2-C3D7-4C16-8BBD-B73EA9CB4CC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/xx</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013486"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spTree>
    <p:extLst>
      <p:ext uri="{BB962C8B-B14F-4D97-AF65-F5344CB8AC3E}">
        <p14:creationId xmlns:p14="http://schemas.microsoft.com/office/powerpoint/2010/main" val="261772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a:prstGeom prst="rect">
            <a:avLst/>
          </a:prstGeo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Tree>
    <p:extLst>
      <p:ext uri="{BB962C8B-B14F-4D97-AF65-F5344CB8AC3E}">
        <p14:creationId xmlns:p14="http://schemas.microsoft.com/office/powerpoint/2010/main" val="1694461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22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7C7C5"/>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542" y="624110"/>
            <a:ext cx="8214858" cy="1280890"/>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319543" y="2133600"/>
            <a:ext cx="8214857" cy="410029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284329158"/>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78" r:id="rId3"/>
    <p:sldLayoutId id="2147483667" r:id="rId4"/>
    <p:sldLayoutId id="2147483679" r:id="rId5"/>
    <p:sldLayoutId id="2147483680" r:id="rId6"/>
    <p:sldLayoutId id="2147483677" r:id="rId7"/>
    <p:sldLayoutId id="2147483672" r:id="rId8"/>
  </p:sldLayoutIdLst>
  <p:hf hdr="0" ftr="0" dt="0"/>
  <p:txStyles>
    <p:titleStyle>
      <a:lvl1pPr algn="l" defTabSz="457200" rtl="0" eaLnBrk="1" latinLnBrk="0" hangingPunct="1">
        <a:spcBef>
          <a:spcPct val="0"/>
        </a:spcBef>
        <a:buNone/>
        <a:defRPr sz="3600" b="1" kern="1200">
          <a:solidFill>
            <a:srgbClr val="15499A"/>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emf"/><Relationship Id="rId12"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25.emf"/><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image" Target="../media/image29.emf"/></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H.265 </a:t>
            </a:r>
            <a:r>
              <a:rPr lang="zh-CN" altLang="en-US" dirty="0"/>
              <a:t>无损帧内编码算法优化及</a:t>
            </a:r>
            <a:r>
              <a:rPr lang="zh-CN" altLang="en-US"/>
              <a:t>硬件实现</a:t>
            </a:r>
            <a:endParaRPr lang="zh-CN" altLang="en-US" dirty="0"/>
          </a:p>
        </p:txBody>
      </p:sp>
    </p:spTree>
    <p:extLst>
      <p:ext uri="{BB962C8B-B14F-4D97-AF65-F5344CB8AC3E}">
        <p14:creationId xmlns:p14="http://schemas.microsoft.com/office/powerpoint/2010/main" val="332787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88FB6-117E-4C09-A9A0-4BE685CD4466}"/>
              </a:ext>
            </a:extLst>
          </p:cNvPr>
          <p:cNvSpPr>
            <a:spLocks noGrp="1"/>
          </p:cNvSpPr>
          <p:nvPr>
            <p:ph type="title"/>
          </p:nvPr>
        </p:nvSpPr>
        <p:spPr/>
        <p:txBody>
          <a:bodyPr>
            <a:normAutofit fontScale="90000"/>
          </a:bodyPr>
          <a:lstStyle/>
          <a:p>
            <a:r>
              <a:rPr lang="zh-CN" altLang="en-US" dirty="0"/>
              <a:t>主要工作</a:t>
            </a:r>
          </a:p>
        </p:txBody>
      </p:sp>
      <p:sp>
        <p:nvSpPr>
          <p:cNvPr id="3" name="内容占位符 2">
            <a:extLst>
              <a:ext uri="{FF2B5EF4-FFF2-40B4-BE49-F238E27FC236}">
                <a16:creationId xmlns:a16="http://schemas.microsoft.com/office/drawing/2014/main" id="{9E533BF2-151D-4464-A32E-F0C272C3B6AA}"/>
              </a:ext>
            </a:extLst>
          </p:cNvPr>
          <p:cNvSpPr>
            <a:spLocks noGrp="1"/>
          </p:cNvSpPr>
          <p:nvPr>
            <p:ph idx="1"/>
          </p:nvPr>
        </p:nvSpPr>
        <p:spPr/>
        <p:txBody>
          <a:bodyPr>
            <a:normAutofit/>
          </a:bodyPr>
          <a:lstStyle/>
          <a:p>
            <a:pPr marL="0" indent="0">
              <a:buNone/>
            </a:pPr>
            <a:r>
              <a:rPr lang="zh-CN" altLang="en-US" b="1"/>
              <a:t>硬件实现</a:t>
            </a:r>
            <a:endParaRPr lang="en-US" altLang="zh-CN" b="1" dirty="0"/>
          </a:p>
          <a:p>
            <a:endParaRPr lang="en-US" altLang="zh-CN" dirty="0"/>
          </a:p>
          <a:p>
            <a:r>
              <a:rPr lang="en-US" altLang="zh-CN" dirty="0"/>
              <a:t>H.265 </a:t>
            </a:r>
            <a:r>
              <a:rPr lang="zh-CN" altLang="en-US" dirty="0"/>
              <a:t>硬件编码器</a:t>
            </a:r>
            <a:endParaRPr lang="en-US" altLang="zh-CN" dirty="0"/>
          </a:p>
          <a:p>
            <a:pPr marL="457200" lvl="1" indent="0">
              <a:buNone/>
            </a:pPr>
            <a:r>
              <a:rPr lang="zh-CN" altLang="en-US" dirty="0"/>
              <a:t>将所提算法硬件实现</a:t>
            </a:r>
            <a:endParaRPr lang="en-US" altLang="zh-CN" dirty="0"/>
          </a:p>
          <a:p>
            <a:pPr marL="457200" lvl="1" indent="0">
              <a:buNone/>
            </a:pPr>
            <a:endParaRPr lang="en-US" altLang="zh-CN" dirty="0"/>
          </a:p>
          <a:p>
            <a:r>
              <a:rPr lang="en-US" altLang="zh-CN" dirty="0"/>
              <a:t>FPGA </a:t>
            </a:r>
            <a:r>
              <a:rPr lang="zh-CN" altLang="en-US" dirty="0"/>
              <a:t>原型验证平台</a:t>
            </a:r>
            <a:endParaRPr lang="en-US" altLang="zh-CN" dirty="0"/>
          </a:p>
          <a:p>
            <a:pPr marL="457200" lvl="1" indent="0">
              <a:buNone/>
            </a:pPr>
            <a:r>
              <a:rPr lang="zh-CN" altLang="en-US" dirty="0"/>
              <a:t>将编码器映射</a:t>
            </a:r>
            <a:r>
              <a:rPr lang="zh-CN" altLang="en-US"/>
              <a:t>到 </a:t>
            </a:r>
            <a:r>
              <a:rPr lang="en-US" altLang="zh-CN"/>
              <a:t>FPGA</a:t>
            </a:r>
            <a:endParaRPr lang="en-US" altLang="zh-CN" dirty="0"/>
          </a:p>
          <a:p>
            <a:pPr marL="457200" lvl="1" indent="0">
              <a:buNone/>
            </a:pPr>
            <a:r>
              <a:rPr lang="zh-CN" altLang="en-US"/>
              <a:t>实时</a:t>
            </a:r>
            <a:r>
              <a:rPr lang="zh-CN" altLang="en-US" dirty="0"/>
              <a:t>编码验证</a:t>
            </a:r>
            <a:endParaRPr lang="en-US" altLang="zh-CN" dirty="0"/>
          </a:p>
        </p:txBody>
      </p:sp>
      <p:pic>
        <p:nvPicPr>
          <p:cNvPr id="5" name="图片 4">
            <a:extLst>
              <a:ext uri="{FF2B5EF4-FFF2-40B4-BE49-F238E27FC236}">
                <a16:creationId xmlns:a16="http://schemas.microsoft.com/office/drawing/2014/main" id="{9C482A49-538F-4252-A174-F5DC6D6BDBE2}"/>
              </a:ext>
            </a:extLst>
          </p:cNvPr>
          <p:cNvPicPr>
            <a:picLocks noChangeAspect="1"/>
          </p:cNvPicPr>
          <p:nvPr/>
        </p:nvPicPr>
        <p:blipFill>
          <a:blip r:embed="rId2"/>
          <a:stretch>
            <a:fillRect/>
          </a:stretch>
        </p:blipFill>
        <p:spPr>
          <a:xfrm>
            <a:off x="5337323" y="3928257"/>
            <a:ext cx="3728524" cy="2796393"/>
          </a:xfrm>
          <a:prstGeom prst="rect">
            <a:avLst/>
          </a:prstGeom>
        </p:spPr>
      </p:pic>
    </p:spTree>
    <p:extLst>
      <p:ext uri="{BB962C8B-B14F-4D97-AF65-F5344CB8AC3E}">
        <p14:creationId xmlns:p14="http://schemas.microsoft.com/office/powerpoint/2010/main" val="2422522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1</a:t>
            </a:r>
            <a:br>
              <a:rPr lang="en-US" altLang="zh-CN"/>
            </a:br>
            <a:r>
              <a:rPr lang="en-US" altLang="zh-CN"/>
              <a:t>L </a:t>
            </a:r>
            <a:r>
              <a:rPr lang="zh-CN" altLang="en-US"/>
              <a:t>形迭代预测</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dirty="0"/>
          </a:p>
          <a:p>
            <a:pPr lvl="1"/>
            <a:r>
              <a:rPr lang="en-US" altLang="zh-CN"/>
              <a:t>H.26X </a:t>
            </a:r>
            <a:r>
              <a:rPr lang="zh-CN" altLang="en-US"/>
              <a:t>标准中以不同尺寸的块为单位进行预测、编码</a:t>
            </a:r>
            <a:endParaRPr lang="zh-CN" altLang="en-US" dirty="0"/>
          </a:p>
        </p:txBody>
      </p:sp>
      <p:pic>
        <p:nvPicPr>
          <p:cNvPr id="7" name="图片 6">
            <a:extLst>
              <a:ext uri="{FF2B5EF4-FFF2-40B4-BE49-F238E27FC236}">
                <a16:creationId xmlns:a16="http://schemas.microsoft.com/office/drawing/2014/main" id="{039E6D79-2D4C-47F1-9A64-E5CE92975506}"/>
              </a:ext>
            </a:extLst>
          </p:cNvPr>
          <p:cNvPicPr>
            <a:picLocks noChangeAspect="1"/>
          </p:cNvPicPr>
          <p:nvPr/>
        </p:nvPicPr>
        <p:blipFill>
          <a:blip r:embed="rId3"/>
          <a:stretch>
            <a:fillRect/>
          </a:stretch>
        </p:blipFill>
        <p:spPr>
          <a:xfrm>
            <a:off x="4886325" y="3399538"/>
            <a:ext cx="4142999" cy="3403369"/>
          </a:xfrm>
          <a:prstGeom prst="rect">
            <a:avLst/>
          </a:prstGeom>
        </p:spPr>
      </p:pic>
      <p:pic>
        <p:nvPicPr>
          <p:cNvPr id="6" name="图片 5">
            <a:extLst>
              <a:ext uri="{FF2B5EF4-FFF2-40B4-BE49-F238E27FC236}">
                <a16:creationId xmlns:a16="http://schemas.microsoft.com/office/drawing/2014/main" id="{FBCCD84B-6D5B-4CF3-9D74-8308C3B888F0}"/>
              </a:ext>
            </a:extLst>
          </p:cNvPr>
          <p:cNvPicPr>
            <a:picLocks noChangeAspect="1"/>
          </p:cNvPicPr>
          <p:nvPr/>
        </p:nvPicPr>
        <p:blipFill>
          <a:blip r:embed="rId4"/>
          <a:stretch>
            <a:fillRect/>
          </a:stretch>
        </p:blipFill>
        <p:spPr>
          <a:xfrm>
            <a:off x="340462" y="6487653"/>
            <a:ext cx="3917215" cy="328582"/>
          </a:xfrm>
          <a:prstGeom prst="rect">
            <a:avLst/>
          </a:prstGeom>
        </p:spPr>
      </p:pic>
      <p:pic>
        <p:nvPicPr>
          <p:cNvPr id="11" name="图片 10">
            <a:extLst>
              <a:ext uri="{FF2B5EF4-FFF2-40B4-BE49-F238E27FC236}">
                <a16:creationId xmlns:a16="http://schemas.microsoft.com/office/drawing/2014/main" id="{200D7F45-A742-4977-AD37-D0D9718EED04}"/>
              </a:ext>
            </a:extLst>
          </p:cNvPr>
          <p:cNvPicPr>
            <a:picLocks noChangeAspect="1"/>
          </p:cNvPicPr>
          <p:nvPr/>
        </p:nvPicPr>
        <p:blipFill>
          <a:blip r:embed="rId5"/>
          <a:stretch>
            <a:fillRect/>
          </a:stretch>
        </p:blipFill>
        <p:spPr>
          <a:xfrm>
            <a:off x="2681393" y="3761488"/>
            <a:ext cx="1890607" cy="1892947"/>
          </a:xfrm>
          <a:prstGeom prst="rect">
            <a:avLst/>
          </a:prstGeom>
        </p:spPr>
      </p:pic>
      <p:pic>
        <p:nvPicPr>
          <p:cNvPr id="15" name="图片 14">
            <a:extLst>
              <a:ext uri="{FF2B5EF4-FFF2-40B4-BE49-F238E27FC236}">
                <a16:creationId xmlns:a16="http://schemas.microsoft.com/office/drawing/2014/main" id="{F462A61C-A27E-4DAC-B324-4822D4D0B82B}"/>
              </a:ext>
            </a:extLst>
          </p:cNvPr>
          <p:cNvPicPr>
            <a:picLocks noChangeAspect="1"/>
          </p:cNvPicPr>
          <p:nvPr/>
        </p:nvPicPr>
        <p:blipFill>
          <a:blip r:embed="rId6"/>
          <a:stretch>
            <a:fillRect/>
          </a:stretch>
        </p:blipFill>
        <p:spPr>
          <a:xfrm>
            <a:off x="302593" y="3761487"/>
            <a:ext cx="1883876" cy="1892947"/>
          </a:xfrm>
          <a:prstGeom prst="rect">
            <a:avLst/>
          </a:prstGeom>
        </p:spPr>
      </p:pic>
      <p:sp>
        <p:nvSpPr>
          <p:cNvPr id="12" name="矩形 11">
            <a:extLst>
              <a:ext uri="{FF2B5EF4-FFF2-40B4-BE49-F238E27FC236}">
                <a16:creationId xmlns:a16="http://schemas.microsoft.com/office/drawing/2014/main" id="{E3DC0530-762C-4142-B4E9-7B5CDD353B69}"/>
              </a:ext>
            </a:extLst>
          </p:cNvPr>
          <p:cNvSpPr/>
          <p:nvPr/>
        </p:nvSpPr>
        <p:spPr>
          <a:xfrm>
            <a:off x="527050" y="3975100"/>
            <a:ext cx="1314450" cy="1308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577D1739-116A-4D71-8E2E-16DF1183B74F}"/>
              </a:ext>
            </a:extLst>
          </p:cNvPr>
          <p:cNvSpPr/>
          <p:nvPr/>
        </p:nvSpPr>
        <p:spPr>
          <a:xfrm rot="17235447">
            <a:off x="253051" y="4319983"/>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A0AC752-C455-428F-9D2F-7A036AA425A3}"/>
              </a:ext>
            </a:extLst>
          </p:cNvPr>
          <p:cNvSpPr/>
          <p:nvPr/>
        </p:nvSpPr>
        <p:spPr>
          <a:xfrm>
            <a:off x="2880865" y="3955257"/>
            <a:ext cx="1376811" cy="1381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D52A34D-A935-4F1A-99DF-0AC7DEEEE375}"/>
              </a:ext>
            </a:extLst>
          </p:cNvPr>
          <p:cNvSpPr/>
          <p:nvPr/>
        </p:nvSpPr>
        <p:spPr>
          <a:xfrm rot="2040753">
            <a:off x="3748464" y="3309525"/>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182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6" fill="hold" grpId="1" nodeType="clickEffect">
                                  <p:stCondLst>
                                    <p:cond delay="0"/>
                                  </p:stCondLst>
                                  <p:childTnLst>
                                    <p:anim calcmode="lin" valueType="num">
                                      <p:cBhvr additive="base">
                                        <p:cTn id="10" dur="2000"/>
                                        <p:tgtEl>
                                          <p:spTgt spid="13"/>
                                        </p:tgtEl>
                                        <p:attrNameLst>
                                          <p:attrName>ppt_x</p:attrName>
                                        </p:attrNameLst>
                                      </p:cBhvr>
                                      <p:tavLst>
                                        <p:tav tm="0">
                                          <p:val>
                                            <p:strVal val="ppt_x"/>
                                          </p:val>
                                        </p:tav>
                                        <p:tav tm="100000">
                                          <p:val>
                                            <p:strVal val="1+ppt_w/2"/>
                                          </p:val>
                                        </p:tav>
                                      </p:tavLst>
                                    </p:anim>
                                    <p:anim calcmode="lin" valueType="num">
                                      <p:cBhvr additive="base">
                                        <p:cTn id="11" dur="2000"/>
                                        <p:tgtEl>
                                          <p:spTgt spid="13"/>
                                        </p:tgtEl>
                                        <p:attrNameLst>
                                          <p:attrName>ppt_y</p:attrName>
                                        </p:attrNameLst>
                                      </p:cBhvr>
                                      <p:tavLst>
                                        <p:tav tm="0">
                                          <p:val>
                                            <p:strVal val="ppt_y"/>
                                          </p:val>
                                        </p:tav>
                                        <p:tav tm="100000">
                                          <p:val>
                                            <p:strVal val="1+ppt_h/2"/>
                                          </p:val>
                                        </p:tav>
                                      </p:tavLst>
                                    </p:anim>
                                    <p:set>
                                      <p:cBhvr>
                                        <p:cTn id="12" dur="1" fill="hold">
                                          <p:stCondLst>
                                            <p:cond delay="19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000"/>
                                        <p:tgtEl>
                                          <p:spTgt spid="12"/>
                                        </p:tgtEl>
                                      </p:cBhvr>
                                    </p:animEffect>
                                    <p:set>
                                      <p:cBhvr>
                                        <p:cTn id="15" dur="1" fill="hold">
                                          <p:stCondLst>
                                            <p:cond delay="19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xit" presetSubtype="12" fill="hold" grpId="1" nodeType="clickEffect">
                                  <p:stCondLst>
                                    <p:cond delay="0"/>
                                  </p:stCondLst>
                                  <p:childTnLst>
                                    <p:anim calcmode="lin" valueType="num">
                                      <p:cBhvr additive="base">
                                        <p:cTn id="29" dur="2000"/>
                                        <p:tgtEl>
                                          <p:spTgt spid="17"/>
                                        </p:tgtEl>
                                        <p:attrNameLst>
                                          <p:attrName>ppt_x</p:attrName>
                                        </p:attrNameLst>
                                      </p:cBhvr>
                                      <p:tavLst>
                                        <p:tav tm="0">
                                          <p:val>
                                            <p:strVal val="ppt_x"/>
                                          </p:val>
                                        </p:tav>
                                        <p:tav tm="100000">
                                          <p:val>
                                            <p:strVal val="0-ppt_w/2"/>
                                          </p:val>
                                        </p:tav>
                                      </p:tavLst>
                                    </p:anim>
                                    <p:anim calcmode="lin" valueType="num">
                                      <p:cBhvr additive="base">
                                        <p:cTn id="30" dur="2000"/>
                                        <p:tgtEl>
                                          <p:spTgt spid="17"/>
                                        </p:tgtEl>
                                        <p:attrNameLst>
                                          <p:attrName>ppt_y</p:attrName>
                                        </p:attrNameLst>
                                      </p:cBhvr>
                                      <p:tavLst>
                                        <p:tav tm="0">
                                          <p:val>
                                            <p:strVal val="ppt_y"/>
                                          </p:val>
                                        </p:tav>
                                        <p:tav tm="100000">
                                          <p:val>
                                            <p:strVal val="1+ppt_h/2"/>
                                          </p:val>
                                        </p:tav>
                                      </p:tavLst>
                                    </p:anim>
                                    <p:set>
                                      <p:cBhvr>
                                        <p:cTn id="31" dur="1" fill="hold">
                                          <p:stCondLst>
                                            <p:cond delay="19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3000"/>
                                        <p:tgtEl>
                                          <p:spTgt spid="16"/>
                                        </p:tgtEl>
                                      </p:cBhvr>
                                    </p:animEffect>
                                    <p:set>
                                      <p:cBhvr>
                                        <p:cTn id="34" dur="1" fill="hold">
                                          <p:stCondLst>
                                            <p:cond delay="2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6" grpId="0" animBg="1"/>
      <p:bldP spid="16" grpId="1" animBg="1"/>
      <p:bldP spid="17" grpId="0" animBg="1"/>
      <p:bldP spid="1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dirty="0"/>
              <a:t>1 </a:t>
            </a:r>
            <a:br>
              <a:rPr lang="en-US" altLang="zh-CN" dirty="0"/>
            </a:br>
            <a:r>
              <a:rPr lang="en-US" altLang="zh-CN" dirty="0"/>
              <a:t>L </a:t>
            </a:r>
            <a:r>
              <a:rPr lang="zh-CN" altLang="en-US" dirty="0"/>
              <a:t>形迭代预测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a:t>以块为单位进行预测的局限性：离参考点越</a:t>
            </a:r>
            <a:r>
              <a:rPr lang="zh-CN" altLang="en-US" dirty="0"/>
              <a:t>远越不准确</a:t>
            </a:r>
          </a:p>
        </p:txBody>
      </p:sp>
      <p:pic>
        <p:nvPicPr>
          <p:cNvPr id="5" name="图片 4">
            <a:extLst>
              <a:ext uri="{FF2B5EF4-FFF2-40B4-BE49-F238E27FC236}">
                <a16:creationId xmlns:a16="http://schemas.microsoft.com/office/drawing/2014/main" id="{CC9F3705-00DD-42EB-9444-A18E26645FD0}"/>
              </a:ext>
            </a:extLst>
          </p:cNvPr>
          <p:cNvPicPr>
            <a:picLocks noChangeAspect="1"/>
          </p:cNvPicPr>
          <p:nvPr/>
        </p:nvPicPr>
        <p:blipFill>
          <a:blip r:embed="rId3"/>
          <a:stretch>
            <a:fillRect/>
          </a:stretch>
        </p:blipFill>
        <p:spPr>
          <a:xfrm>
            <a:off x="3035808" y="2851511"/>
            <a:ext cx="3869775" cy="4006489"/>
          </a:xfrm>
          <a:prstGeom prst="rect">
            <a:avLst/>
          </a:prstGeom>
        </p:spPr>
      </p:pic>
    </p:spTree>
    <p:extLst>
      <p:ext uri="{BB962C8B-B14F-4D97-AF65-F5344CB8AC3E}">
        <p14:creationId xmlns:p14="http://schemas.microsoft.com/office/powerpoint/2010/main" val="2585189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dirty="0"/>
              <a:t>1 </a:t>
            </a:r>
            <a:br>
              <a:rPr lang="en-US" altLang="zh-CN" dirty="0"/>
            </a:br>
            <a:r>
              <a:rPr lang="en-US" altLang="zh-CN" dirty="0"/>
              <a:t>L </a:t>
            </a:r>
            <a:r>
              <a:rPr lang="zh-CN" altLang="en-US" dirty="0"/>
              <a:t>形迭代预测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a:xfrm>
            <a:off x="1945201" y="1971675"/>
            <a:ext cx="6591985" cy="3777622"/>
          </a:xfrm>
        </p:spPr>
        <p:txBody>
          <a:bodyPr/>
          <a:lstStyle/>
          <a:p>
            <a:r>
              <a:rPr lang="zh-CN" altLang="en-US" dirty="0"/>
              <a:t>提出优化算法</a:t>
            </a:r>
            <a:endParaRPr lang="en-US" altLang="zh-CN" dirty="0"/>
          </a:p>
          <a:p>
            <a:pPr lvl="1"/>
            <a:r>
              <a:rPr lang="zh-CN" altLang="en-US" dirty="0"/>
              <a:t>逐个 </a:t>
            </a:r>
            <a:r>
              <a:rPr lang="en-US" altLang="zh-CN" dirty="0"/>
              <a:t>L </a:t>
            </a:r>
            <a:r>
              <a:rPr lang="zh-CN" altLang="en-US" dirty="0"/>
              <a:t>形区域迭代预测</a:t>
            </a:r>
          </a:p>
        </p:txBody>
      </p:sp>
      <p:pic>
        <p:nvPicPr>
          <p:cNvPr id="5" name="图片 4">
            <a:extLst>
              <a:ext uri="{FF2B5EF4-FFF2-40B4-BE49-F238E27FC236}">
                <a16:creationId xmlns:a16="http://schemas.microsoft.com/office/drawing/2014/main" id="{5CF2C9AF-2481-4136-8E24-D7C20EE2811E}"/>
              </a:ext>
            </a:extLst>
          </p:cNvPr>
          <p:cNvPicPr>
            <a:picLocks noChangeAspect="1"/>
          </p:cNvPicPr>
          <p:nvPr/>
        </p:nvPicPr>
        <p:blipFill>
          <a:blip r:embed="rId3"/>
          <a:stretch>
            <a:fillRect/>
          </a:stretch>
        </p:blipFill>
        <p:spPr>
          <a:xfrm>
            <a:off x="2146159" y="2633173"/>
            <a:ext cx="5866912" cy="4310090"/>
          </a:xfrm>
          <a:prstGeom prst="rect">
            <a:avLst/>
          </a:prstGeom>
        </p:spPr>
      </p:pic>
      <p:sp>
        <p:nvSpPr>
          <p:cNvPr id="6" name="箭头: 直角双向 5">
            <a:extLst>
              <a:ext uri="{FF2B5EF4-FFF2-40B4-BE49-F238E27FC236}">
                <a16:creationId xmlns:a16="http://schemas.microsoft.com/office/drawing/2014/main" id="{36224883-1EB4-4B25-BF21-3FCF9D2E3D71}"/>
              </a:ext>
            </a:extLst>
          </p:cNvPr>
          <p:cNvSpPr/>
          <p:nvPr/>
        </p:nvSpPr>
        <p:spPr>
          <a:xfrm flipH="1" flipV="1">
            <a:off x="2463553" y="2926366"/>
            <a:ext cx="2263156" cy="226796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7" name="箭头: 直角双向 6">
            <a:extLst>
              <a:ext uri="{FF2B5EF4-FFF2-40B4-BE49-F238E27FC236}">
                <a16:creationId xmlns:a16="http://schemas.microsoft.com/office/drawing/2014/main" id="{C7A45E8B-4808-45DD-893B-B73A1EA3D5B1}"/>
              </a:ext>
            </a:extLst>
          </p:cNvPr>
          <p:cNvSpPr/>
          <p:nvPr/>
        </p:nvSpPr>
        <p:spPr>
          <a:xfrm flipH="1" flipV="1">
            <a:off x="2755455" y="3232686"/>
            <a:ext cx="1971254" cy="196164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8" name="箭头: 直角双向 7">
            <a:extLst>
              <a:ext uri="{FF2B5EF4-FFF2-40B4-BE49-F238E27FC236}">
                <a16:creationId xmlns:a16="http://schemas.microsoft.com/office/drawing/2014/main" id="{91605252-107C-40C2-844B-3C2EC927844D}"/>
              </a:ext>
            </a:extLst>
          </p:cNvPr>
          <p:cNvSpPr/>
          <p:nvPr/>
        </p:nvSpPr>
        <p:spPr>
          <a:xfrm flipH="1" flipV="1">
            <a:off x="3060152" y="3528195"/>
            <a:ext cx="1675744" cy="1669732"/>
          </a:xfrm>
          <a:prstGeom prst="leftUpArrow">
            <a:avLst>
              <a:gd name="adj1" fmla="val 13885"/>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9" name="箭头: 直角双向 8">
            <a:extLst>
              <a:ext uri="{FF2B5EF4-FFF2-40B4-BE49-F238E27FC236}">
                <a16:creationId xmlns:a16="http://schemas.microsoft.com/office/drawing/2014/main" id="{FAB6195D-4630-4BD6-AD41-8FFB9BC8D55C}"/>
              </a:ext>
            </a:extLst>
          </p:cNvPr>
          <p:cNvSpPr/>
          <p:nvPr/>
        </p:nvSpPr>
        <p:spPr>
          <a:xfrm flipH="1" flipV="1">
            <a:off x="3363140" y="3845280"/>
            <a:ext cx="1351406" cy="1345392"/>
          </a:xfrm>
          <a:prstGeom prst="leftUpArrow">
            <a:avLst>
              <a:gd name="adj1" fmla="val 18966"/>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pic>
        <p:nvPicPr>
          <p:cNvPr id="10" name="图片 9">
            <a:extLst>
              <a:ext uri="{FF2B5EF4-FFF2-40B4-BE49-F238E27FC236}">
                <a16:creationId xmlns:a16="http://schemas.microsoft.com/office/drawing/2014/main" id="{34202841-4F87-4843-9CF3-CE961CCBF0A9}"/>
              </a:ext>
            </a:extLst>
          </p:cNvPr>
          <p:cNvPicPr>
            <a:picLocks noChangeAspect="1"/>
          </p:cNvPicPr>
          <p:nvPr/>
        </p:nvPicPr>
        <p:blipFill rotWithShape="1">
          <a:blip r:embed="rId4"/>
          <a:srcRect r="20876" b="21392"/>
          <a:stretch/>
        </p:blipFill>
        <p:spPr>
          <a:xfrm>
            <a:off x="3612786" y="4091530"/>
            <a:ext cx="1106353" cy="1099142"/>
          </a:xfrm>
          <a:prstGeom prst="rect">
            <a:avLst/>
          </a:prstGeom>
        </p:spPr>
      </p:pic>
      <p:pic>
        <p:nvPicPr>
          <p:cNvPr id="11" name="图片 10">
            <a:extLst>
              <a:ext uri="{FF2B5EF4-FFF2-40B4-BE49-F238E27FC236}">
                <a16:creationId xmlns:a16="http://schemas.microsoft.com/office/drawing/2014/main" id="{C0A52228-914E-4E1B-9F78-B06A8E2A0D67}"/>
              </a:ext>
            </a:extLst>
          </p:cNvPr>
          <p:cNvPicPr>
            <a:picLocks noChangeAspect="1"/>
          </p:cNvPicPr>
          <p:nvPr/>
        </p:nvPicPr>
        <p:blipFill rotWithShape="1">
          <a:blip r:embed="rId4"/>
          <a:srcRect t="-1" r="40592" b="40550"/>
          <a:stretch/>
        </p:blipFill>
        <p:spPr>
          <a:xfrm>
            <a:off x="3885638" y="4359407"/>
            <a:ext cx="830668" cy="831265"/>
          </a:xfrm>
          <a:prstGeom prst="rect">
            <a:avLst/>
          </a:prstGeom>
        </p:spPr>
      </p:pic>
      <p:pic>
        <p:nvPicPr>
          <p:cNvPr id="12" name="图片 11">
            <a:extLst>
              <a:ext uri="{FF2B5EF4-FFF2-40B4-BE49-F238E27FC236}">
                <a16:creationId xmlns:a16="http://schemas.microsoft.com/office/drawing/2014/main" id="{06516B4B-5FF3-4F48-999B-7EA8572D69D7}"/>
              </a:ext>
            </a:extLst>
          </p:cNvPr>
          <p:cNvPicPr>
            <a:picLocks noChangeAspect="1"/>
          </p:cNvPicPr>
          <p:nvPr/>
        </p:nvPicPr>
        <p:blipFill rotWithShape="1">
          <a:blip r:embed="rId4"/>
          <a:srcRect t="-1" r="60180" b="60482"/>
          <a:stretch/>
        </p:blipFill>
        <p:spPr>
          <a:xfrm>
            <a:off x="4159612" y="4631742"/>
            <a:ext cx="556778" cy="552580"/>
          </a:xfrm>
          <a:prstGeom prst="rect">
            <a:avLst/>
          </a:prstGeom>
        </p:spPr>
      </p:pic>
      <p:pic>
        <p:nvPicPr>
          <p:cNvPr id="13" name="图片 12">
            <a:extLst>
              <a:ext uri="{FF2B5EF4-FFF2-40B4-BE49-F238E27FC236}">
                <a16:creationId xmlns:a16="http://schemas.microsoft.com/office/drawing/2014/main" id="{FD1EE9FB-E802-46F0-82B8-CA9A5D7C7413}"/>
              </a:ext>
            </a:extLst>
          </p:cNvPr>
          <p:cNvPicPr>
            <a:picLocks noChangeAspect="1"/>
          </p:cNvPicPr>
          <p:nvPr/>
        </p:nvPicPr>
        <p:blipFill rotWithShape="1">
          <a:blip r:embed="rId4"/>
          <a:srcRect t="-1" r="79768" b="80070"/>
          <a:stretch/>
        </p:blipFill>
        <p:spPr>
          <a:xfrm>
            <a:off x="4435333" y="4905631"/>
            <a:ext cx="282888" cy="278691"/>
          </a:xfrm>
          <a:prstGeom prst="rect">
            <a:avLst/>
          </a:prstGeom>
        </p:spPr>
      </p:pic>
    </p:spTree>
    <p:extLst>
      <p:ext uri="{BB962C8B-B14F-4D97-AF65-F5344CB8AC3E}">
        <p14:creationId xmlns:p14="http://schemas.microsoft.com/office/powerpoint/2010/main" val="122527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0" nodeType="afterEffect">
                                  <p:stCondLst>
                                    <p:cond delay="0"/>
                                  </p:stCondLst>
                                  <p:childTnLst>
                                    <p:anim calcmode="discrete" valueType="str">
                                      <p:cBhvr>
                                        <p:cTn id="9" dur="700" fill="hold"/>
                                        <p:tgtEl>
                                          <p:spTgt spid="6"/>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8"/>
                                            </p:cond>
                                          </p:stCondLst>
                                        </p:cTn>
                                        <p:tgtEl>
                                          <p:spTgt spid="6"/>
                                        </p:tgtEl>
                                        <p:attrNameLst>
                                          <p:attrName>style.visibility</p:attrName>
                                        </p:attrNameLst>
                                      </p:cBhvr>
                                      <p:to>
                                        <p:strVal val="hidden"/>
                                      </p:to>
                                    </p:set>
                                  </p:subTnLst>
                                </p:cTn>
                              </p:par>
                            </p:childTnLst>
                          </p:cTn>
                        </p:par>
                        <p:par>
                          <p:cTn id="10" fill="hold">
                            <p:stCondLst>
                              <p:cond delay="2100"/>
                            </p:stCondLst>
                            <p:childTnLst>
                              <p:par>
                                <p:cTn id="11" presetID="1" presetClass="entr" presetSubtype="0" fill="hold" grpId="1"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100"/>
                            </p:stCondLst>
                            <p:childTnLst>
                              <p:par>
                                <p:cTn id="14" presetID="35" presetClass="emph" presetSubtype="0" repeatCount="3000" fill="hold" grpId="0" nodeType="afterEffect">
                                  <p:stCondLst>
                                    <p:cond delay="0"/>
                                  </p:stCondLst>
                                  <p:childTnLst>
                                    <p:anim calcmode="discrete" valueType="str">
                                      <p:cBhvr>
                                        <p:cTn id="15" dur="700" fill="hold"/>
                                        <p:tgtEl>
                                          <p:spTgt spid="7"/>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4"/>
                                            </p:cond>
                                          </p:stCondLst>
                                        </p:cTn>
                                        <p:tgtEl>
                                          <p:spTgt spid="7"/>
                                        </p:tgtEl>
                                        <p:attrNameLst>
                                          <p:attrName>style.visibility</p:attrName>
                                        </p:attrNameLst>
                                      </p:cBhvr>
                                      <p:to>
                                        <p:strVal val="hidden"/>
                                      </p:to>
                                    </p:set>
                                  </p:subTnLst>
                                </p:cTn>
                              </p:par>
                            </p:childTnLst>
                          </p:cTn>
                        </p:par>
                        <p:par>
                          <p:cTn id="16" fill="hold">
                            <p:stCondLst>
                              <p:cond delay="4200"/>
                            </p:stCondLst>
                            <p:childTnLst>
                              <p:par>
                                <p:cTn id="17" presetID="1" presetClass="entr" presetSubtype="0" fill="hold" grpId="1"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4200"/>
                            </p:stCondLst>
                            <p:childTnLst>
                              <p:par>
                                <p:cTn id="20" presetID="35" presetClass="emph" presetSubtype="0" repeatCount="3000" fill="hold" grpId="0" nodeType="afterEffect">
                                  <p:stCondLst>
                                    <p:cond delay="0"/>
                                  </p:stCondLst>
                                  <p:childTnLst>
                                    <p:anim calcmode="discrete" valueType="str">
                                      <p:cBhvr>
                                        <p:cTn id="21" dur="700" fill="hold"/>
                                        <p:tgtEl>
                                          <p:spTgt spid="8"/>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0"/>
                                            </p:cond>
                                          </p:stCondLst>
                                        </p:cTn>
                                        <p:tgtEl>
                                          <p:spTgt spid="8"/>
                                        </p:tgtEl>
                                        <p:attrNameLst>
                                          <p:attrName>style.visibility</p:attrName>
                                        </p:attrNameLst>
                                      </p:cBhvr>
                                      <p:to>
                                        <p:strVal val="hidden"/>
                                      </p:to>
                                    </p:set>
                                  </p:subTnLst>
                                </p:cTn>
                              </p:par>
                            </p:childTnLst>
                          </p:cTn>
                        </p:par>
                        <p:par>
                          <p:cTn id="22" fill="hold">
                            <p:stCondLst>
                              <p:cond delay="6300"/>
                            </p:stCondLst>
                            <p:childTnLst>
                              <p:par>
                                <p:cTn id="23" presetID="1" presetClass="entr" presetSubtype="0" fill="hold" grpId="1"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6300"/>
                            </p:stCondLst>
                            <p:childTnLst>
                              <p:par>
                                <p:cTn id="26" presetID="35" presetClass="emph" presetSubtype="0" repeatCount="3000" fill="hold" grpId="0" nodeType="afterEffect">
                                  <p:stCondLst>
                                    <p:cond delay="0"/>
                                  </p:stCondLst>
                                  <p:childTnLst>
                                    <p:anim calcmode="discrete" valueType="str">
                                      <p:cBhvr>
                                        <p:cTn id="27" dur="700" fill="hold"/>
                                        <p:tgtEl>
                                          <p:spTgt spid="9"/>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6"/>
                                            </p:cond>
                                          </p:stCondLst>
                                        </p:cTn>
                                        <p:tgtEl>
                                          <p:spTgt spid="9"/>
                                        </p:tgtEl>
                                        <p:attrNameLst>
                                          <p:attrName>style.visibility</p:attrName>
                                        </p:attrNameLst>
                                      </p:cBhvr>
                                      <p:to>
                                        <p:strVal val="hidden"/>
                                      </p:to>
                                    </p:set>
                                  </p:subTnLst>
                                </p:cTn>
                              </p:par>
                            </p:childTnLst>
                          </p:cTn>
                        </p:par>
                        <p:par>
                          <p:cTn id="28" fill="hold">
                            <p:stCondLst>
                              <p:cond delay="8400"/>
                            </p:stCondLst>
                            <p:childTnLst>
                              <p:par>
                                <p:cTn id="29" presetID="1"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8400"/>
                            </p:stCondLst>
                            <p:childTnLst>
                              <p:par>
                                <p:cTn id="32" presetID="35" presetClass="emph" presetSubtype="0" repeatCount="3000" fill="hold" nodeType="afterEffect">
                                  <p:stCondLst>
                                    <p:cond delay="0"/>
                                  </p:stCondLst>
                                  <p:childTnLst>
                                    <p:anim calcmode="discrete" valueType="str">
                                      <p:cBhvr>
                                        <p:cTn id="33" dur="700" fill="hold"/>
                                        <p:tgtEl>
                                          <p:spTgt spid="10"/>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2"/>
                                            </p:cond>
                                          </p:stCondLst>
                                        </p:cTn>
                                        <p:tgtEl>
                                          <p:spTgt spid="10"/>
                                        </p:tgtEl>
                                        <p:attrNameLst>
                                          <p:attrName>style.visibility</p:attrName>
                                        </p:attrNameLst>
                                      </p:cBhvr>
                                      <p:to>
                                        <p:strVal val="hidden"/>
                                      </p:to>
                                    </p:set>
                                  </p:subTnLst>
                                </p:cTn>
                              </p:par>
                            </p:childTnLst>
                          </p:cTn>
                        </p:par>
                        <p:par>
                          <p:cTn id="34" fill="hold">
                            <p:stCondLst>
                              <p:cond delay="10500"/>
                            </p:stCondLst>
                            <p:childTnLst>
                              <p:par>
                                <p:cTn id="35" presetID="1"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par>
                          <p:cTn id="37" fill="hold">
                            <p:stCondLst>
                              <p:cond delay="10500"/>
                            </p:stCondLst>
                            <p:childTnLst>
                              <p:par>
                                <p:cTn id="38" presetID="35" presetClass="emph" presetSubtype="0" repeatCount="3000" fill="hold" nodeType="afterEffect">
                                  <p:stCondLst>
                                    <p:cond delay="0"/>
                                  </p:stCondLst>
                                  <p:childTnLst>
                                    <p:anim calcmode="discrete" valueType="str">
                                      <p:cBhvr>
                                        <p:cTn id="39" dur="700" fill="hold"/>
                                        <p:tgtEl>
                                          <p:spTgt spid="11"/>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8"/>
                                            </p:cond>
                                          </p:stCondLst>
                                        </p:cTn>
                                        <p:tgtEl>
                                          <p:spTgt spid="11"/>
                                        </p:tgtEl>
                                        <p:attrNameLst>
                                          <p:attrName>style.visibility</p:attrName>
                                        </p:attrNameLst>
                                      </p:cBhvr>
                                      <p:to>
                                        <p:strVal val="hidden"/>
                                      </p:to>
                                    </p:set>
                                  </p:subTnLst>
                                </p:cTn>
                              </p:par>
                            </p:childTnLst>
                          </p:cTn>
                        </p:par>
                        <p:par>
                          <p:cTn id="40" fill="hold">
                            <p:stCondLst>
                              <p:cond delay="12600"/>
                            </p:stCondLst>
                            <p:childTnLst>
                              <p:par>
                                <p:cTn id="41" presetID="1"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12600"/>
                            </p:stCondLst>
                            <p:childTnLst>
                              <p:par>
                                <p:cTn id="44" presetID="35" presetClass="emph" presetSubtype="0" repeatCount="3000" fill="hold" nodeType="afterEffect">
                                  <p:stCondLst>
                                    <p:cond delay="0"/>
                                  </p:stCondLst>
                                  <p:childTnLst>
                                    <p:anim calcmode="discrete" valueType="str">
                                      <p:cBhvr>
                                        <p:cTn id="45" dur="700" fill="hold"/>
                                        <p:tgtEl>
                                          <p:spTgt spid="12"/>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44"/>
                                            </p:cond>
                                          </p:stCondLst>
                                        </p:cTn>
                                        <p:tgtEl>
                                          <p:spTgt spid="12"/>
                                        </p:tgtEl>
                                        <p:attrNameLst>
                                          <p:attrName>style.visibility</p:attrName>
                                        </p:attrNameLst>
                                      </p:cBhvr>
                                      <p:to>
                                        <p:strVal val="hidden"/>
                                      </p:to>
                                    </p:set>
                                  </p:subTnLst>
                                </p:cTn>
                              </p:par>
                            </p:childTnLst>
                          </p:cTn>
                        </p:par>
                        <p:par>
                          <p:cTn id="46" fill="hold">
                            <p:stCondLst>
                              <p:cond delay="14700"/>
                            </p:stCondLst>
                            <p:childTnLst>
                              <p:par>
                                <p:cTn id="47" presetID="1" presetClass="entr" presetSubtype="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14700"/>
                            </p:stCondLst>
                            <p:childTnLst>
                              <p:par>
                                <p:cTn id="50" presetID="35" presetClass="emph" presetSubtype="0" repeatCount="3000" fill="hold" nodeType="afterEffect">
                                  <p:stCondLst>
                                    <p:cond delay="0"/>
                                  </p:stCondLst>
                                  <p:childTnLst>
                                    <p:anim calcmode="discrete" valueType="str">
                                      <p:cBhvr>
                                        <p:cTn id="51" dur="7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50"/>
                                            </p:cond>
                                          </p:stCondLst>
                                        </p:cTn>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dirty="0"/>
              <a:t>1 </a:t>
            </a:r>
            <a:br>
              <a:rPr lang="en-US" altLang="zh-CN" dirty="0"/>
            </a:br>
            <a:r>
              <a:rPr lang="en-US" altLang="zh-CN" dirty="0"/>
              <a:t>L </a:t>
            </a:r>
            <a:r>
              <a:rPr lang="zh-CN" altLang="en-US" dirty="0"/>
              <a:t>形迭代预测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0E5DDA93-1F7A-4C8D-AAB1-150283F841E0}"/>
              </a:ext>
            </a:extLst>
          </p:cNvPr>
          <p:cNvPicPr>
            <a:picLocks noChangeAspect="1"/>
          </p:cNvPicPr>
          <p:nvPr/>
        </p:nvPicPr>
        <p:blipFill>
          <a:blip r:embed="rId3"/>
          <a:stretch>
            <a:fillRect/>
          </a:stretch>
        </p:blipFill>
        <p:spPr>
          <a:xfrm>
            <a:off x="7030153" y="62872"/>
            <a:ext cx="2036943" cy="3514725"/>
          </a:xfrm>
          <a:prstGeom prst="rect">
            <a:avLst/>
          </a:prstGeom>
        </p:spPr>
      </p:pic>
      <p:pic>
        <p:nvPicPr>
          <p:cNvPr id="9" name="图片 8">
            <a:extLst>
              <a:ext uri="{FF2B5EF4-FFF2-40B4-BE49-F238E27FC236}">
                <a16:creationId xmlns:a16="http://schemas.microsoft.com/office/drawing/2014/main" id="{0883B0C8-8F37-4CBF-8AE3-5BADF186A31A}"/>
              </a:ext>
            </a:extLst>
          </p:cNvPr>
          <p:cNvPicPr>
            <a:picLocks noChangeAspect="1"/>
          </p:cNvPicPr>
          <p:nvPr/>
        </p:nvPicPr>
        <p:blipFill rotWithShape="1">
          <a:blip r:embed="rId3"/>
          <a:srcRect b="93496"/>
          <a:stretch/>
        </p:blipFill>
        <p:spPr>
          <a:xfrm>
            <a:off x="906905" y="3282321"/>
            <a:ext cx="5262078" cy="590552"/>
          </a:xfrm>
          <a:prstGeom prst="rect">
            <a:avLst/>
          </a:prstGeom>
        </p:spPr>
      </p:pic>
      <p:pic>
        <p:nvPicPr>
          <p:cNvPr id="10" name="图片 9">
            <a:extLst>
              <a:ext uri="{FF2B5EF4-FFF2-40B4-BE49-F238E27FC236}">
                <a16:creationId xmlns:a16="http://schemas.microsoft.com/office/drawing/2014/main" id="{03F2298A-E995-474F-894F-66B05886E601}"/>
              </a:ext>
            </a:extLst>
          </p:cNvPr>
          <p:cNvPicPr>
            <a:picLocks noChangeAspect="1"/>
          </p:cNvPicPr>
          <p:nvPr/>
        </p:nvPicPr>
        <p:blipFill rotWithShape="1">
          <a:blip r:embed="rId3"/>
          <a:srcRect t="83198" b="-1611"/>
          <a:stretch/>
        </p:blipFill>
        <p:spPr>
          <a:xfrm>
            <a:off x="905452" y="3843182"/>
            <a:ext cx="5262078" cy="1671793"/>
          </a:xfrm>
          <a:prstGeom prst="rect">
            <a:avLst/>
          </a:prstGeom>
        </p:spPr>
      </p:pic>
      <p:sp>
        <p:nvSpPr>
          <p:cNvPr id="11" name="文本框 10">
            <a:extLst>
              <a:ext uri="{FF2B5EF4-FFF2-40B4-BE49-F238E27FC236}">
                <a16:creationId xmlns:a16="http://schemas.microsoft.com/office/drawing/2014/main" id="{6BDF8F2D-0B85-4174-9343-3147DB693B65}"/>
              </a:ext>
            </a:extLst>
          </p:cNvPr>
          <p:cNvSpPr txBox="1"/>
          <p:nvPr/>
        </p:nvSpPr>
        <p:spPr>
          <a:xfrm>
            <a:off x="5858037" y="944336"/>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pic>
        <p:nvPicPr>
          <p:cNvPr id="14" name="Picture 2" descr="放大镜孤立的图标Magnifying Glass Isolated Icon素材- Canva可画">
            <a:extLst>
              <a:ext uri="{FF2B5EF4-FFF2-40B4-BE49-F238E27FC236}">
                <a16:creationId xmlns:a16="http://schemas.microsoft.com/office/drawing/2014/main" id="{576E8430-0254-4D3E-A87D-7475330B225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076" y="2872746"/>
            <a:ext cx="853281"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03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dirty="0"/>
              <a:t>2</a:t>
            </a:r>
            <a:br>
              <a:rPr lang="en-US" altLang="zh-CN" dirty="0"/>
            </a:br>
            <a:r>
              <a:rPr lang="en-US" altLang="zh-CN" dirty="0"/>
              <a:t>L </a:t>
            </a:r>
            <a:r>
              <a:rPr lang="zh-CN" altLang="en-US" dirty="0"/>
              <a:t>形编码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a:p>
          <a:p>
            <a:pPr lvl="1"/>
            <a:r>
              <a:rPr lang="en-US" altLang="zh-CN"/>
              <a:t>H.265 </a:t>
            </a:r>
            <a:r>
              <a:rPr lang="zh-CN" altLang="en-US"/>
              <a:t>的编码块划分流程</a:t>
            </a:r>
            <a:endParaRPr lang="zh-CN" altLang="en-US" dirty="0"/>
          </a:p>
        </p:txBody>
      </p:sp>
      <p:pic>
        <p:nvPicPr>
          <p:cNvPr id="23" name="图片 22">
            <a:extLst>
              <a:ext uri="{FF2B5EF4-FFF2-40B4-BE49-F238E27FC236}">
                <a16:creationId xmlns:a16="http://schemas.microsoft.com/office/drawing/2014/main" id="{EACDAE78-CFE9-46FE-BE86-0E4367C0CFDA}"/>
              </a:ext>
            </a:extLst>
          </p:cNvPr>
          <p:cNvPicPr>
            <a:picLocks noChangeAspect="1"/>
          </p:cNvPicPr>
          <p:nvPr/>
        </p:nvPicPr>
        <p:blipFill>
          <a:blip r:embed="rId3"/>
          <a:stretch>
            <a:fillRect/>
          </a:stretch>
        </p:blipFill>
        <p:spPr>
          <a:xfrm>
            <a:off x="3434651" y="3041960"/>
            <a:ext cx="2970962" cy="2970962"/>
          </a:xfrm>
          <a:prstGeom prst="rect">
            <a:avLst/>
          </a:prstGeom>
        </p:spPr>
      </p:pic>
      <p:pic>
        <p:nvPicPr>
          <p:cNvPr id="21" name="图片 20">
            <a:extLst>
              <a:ext uri="{FF2B5EF4-FFF2-40B4-BE49-F238E27FC236}">
                <a16:creationId xmlns:a16="http://schemas.microsoft.com/office/drawing/2014/main" id="{1BE36761-3254-46B3-9CA5-68D68CECB09F}"/>
              </a:ext>
            </a:extLst>
          </p:cNvPr>
          <p:cNvPicPr>
            <a:picLocks noChangeAspect="1"/>
          </p:cNvPicPr>
          <p:nvPr/>
        </p:nvPicPr>
        <p:blipFill>
          <a:blip r:embed="rId4"/>
          <a:stretch>
            <a:fillRect/>
          </a:stretch>
        </p:blipFill>
        <p:spPr>
          <a:xfrm>
            <a:off x="3434651" y="3041960"/>
            <a:ext cx="2970962" cy="2970962"/>
          </a:xfrm>
          <a:prstGeom prst="rect">
            <a:avLst/>
          </a:prstGeom>
        </p:spPr>
      </p:pic>
      <p:pic>
        <p:nvPicPr>
          <p:cNvPr id="19" name="图片 18">
            <a:extLst>
              <a:ext uri="{FF2B5EF4-FFF2-40B4-BE49-F238E27FC236}">
                <a16:creationId xmlns:a16="http://schemas.microsoft.com/office/drawing/2014/main" id="{88AF7855-FC82-4040-8885-3CCDC8123411}"/>
              </a:ext>
            </a:extLst>
          </p:cNvPr>
          <p:cNvPicPr>
            <a:picLocks noChangeAspect="1"/>
          </p:cNvPicPr>
          <p:nvPr/>
        </p:nvPicPr>
        <p:blipFill>
          <a:blip r:embed="rId5"/>
          <a:stretch>
            <a:fillRect/>
          </a:stretch>
        </p:blipFill>
        <p:spPr>
          <a:xfrm>
            <a:off x="3434651" y="3041960"/>
            <a:ext cx="2970962" cy="2970962"/>
          </a:xfrm>
          <a:prstGeom prst="rect">
            <a:avLst/>
          </a:prstGeom>
        </p:spPr>
      </p:pic>
      <p:pic>
        <p:nvPicPr>
          <p:cNvPr id="17" name="图片 16">
            <a:extLst>
              <a:ext uri="{FF2B5EF4-FFF2-40B4-BE49-F238E27FC236}">
                <a16:creationId xmlns:a16="http://schemas.microsoft.com/office/drawing/2014/main" id="{0DBE3523-D339-4A80-B0CD-B8266B65D478}"/>
              </a:ext>
            </a:extLst>
          </p:cNvPr>
          <p:cNvPicPr>
            <a:picLocks noChangeAspect="1"/>
          </p:cNvPicPr>
          <p:nvPr/>
        </p:nvPicPr>
        <p:blipFill>
          <a:blip r:embed="rId6"/>
          <a:stretch>
            <a:fillRect/>
          </a:stretch>
        </p:blipFill>
        <p:spPr>
          <a:xfrm>
            <a:off x="3434651" y="3041960"/>
            <a:ext cx="2970962" cy="2970962"/>
          </a:xfrm>
          <a:prstGeom prst="rect">
            <a:avLst/>
          </a:prstGeom>
        </p:spPr>
      </p:pic>
      <p:pic>
        <p:nvPicPr>
          <p:cNvPr id="15" name="图片 14">
            <a:extLst>
              <a:ext uri="{FF2B5EF4-FFF2-40B4-BE49-F238E27FC236}">
                <a16:creationId xmlns:a16="http://schemas.microsoft.com/office/drawing/2014/main" id="{1D7AA20E-A859-4D19-8146-0D48D5606056}"/>
              </a:ext>
            </a:extLst>
          </p:cNvPr>
          <p:cNvPicPr>
            <a:picLocks noChangeAspect="1"/>
          </p:cNvPicPr>
          <p:nvPr/>
        </p:nvPicPr>
        <p:blipFill>
          <a:blip r:embed="rId7"/>
          <a:stretch>
            <a:fillRect/>
          </a:stretch>
        </p:blipFill>
        <p:spPr>
          <a:xfrm>
            <a:off x="3434651" y="3041960"/>
            <a:ext cx="2970962" cy="2970962"/>
          </a:xfrm>
          <a:prstGeom prst="rect">
            <a:avLst/>
          </a:prstGeom>
        </p:spPr>
      </p:pic>
      <p:pic>
        <p:nvPicPr>
          <p:cNvPr id="13" name="图片 12">
            <a:extLst>
              <a:ext uri="{FF2B5EF4-FFF2-40B4-BE49-F238E27FC236}">
                <a16:creationId xmlns:a16="http://schemas.microsoft.com/office/drawing/2014/main" id="{B41E718E-7230-443A-AEA7-ADDF56022993}"/>
              </a:ext>
            </a:extLst>
          </p:cNvPr>
          <p:cNvPicPr>
            <a:picLocks noChangeAspect="1"/>
          </p:cNvPicPr>
          <p:nvPr/>
        </p:nvPicPr>
        <p:blipFill>
          <a:blip r:embed="rId8"/>
          <a:stretch>
            <a:fillRect/>
          </a:stretch>
        </p:blipFill>
        <p:spPr>
          <a:xfrm>
            <a:off x="3434651" y="3041960"/>
            <a:ext cx="2970962" cy="2970962"/>
          </a:xfrm>
          <a:prstGeom prst="rect">
            <a:avLst/>
          </a:prstGeom>
        </p:spPr>
      </p:pic>
      <p:pic>
        <p:nvPicPr>
          <p:cNvPr id="12" name="图片 11">
            <a:extLst>
              <a:ext uri="{FF2B5EF4-FFF2-40B4-BE49-F238E27FC236}">
                <a16:creationId xmlns:a16="http://schemas.microsoft.com/office/drawing/2014/main" id="{5B82D200-B255-4FBE-BC1B-EC4FA66D94CB}"/>
              </a:ext>
            </a:extLst>
          </p:cNvPr>
          <p:cNvPicPr>
            <a:picLocks noChangeAspect="1"/>
          </p:cNvPicPr>
          <p:nvPr/>
        </p:nvPicPr>
        <p:blipFill>
          <a:blip r:embed="rId9"/>
          <a:stretch>
            <a:fillRect/>
          </a:stretch>
        </p:blipFill>
        <p:spPr>
          <a:xfrm>
            <a:off x="3434651" y="3041960"/>
            <a:ext cx="2970962" cy="2970962"/>
          </a:xfrm>
          <a:prstGeom prst="rect">
            <a:avLst/>
          </a:prstGeom>
        </p:spPr>
      </p:pic>
      <p:pic>
        <p:nvPicPr>
          <p:cNvPr id="10" name="图片 9">
            <a:extLst>
              <a:ext uri="{FF2B5EF4-FFF2-40B4-BE49-F238E27FC236}">
                <a16:creationId xmlns:a16="http://schemas.microsoft.com/office/drawing/2014/main" id="{45BD6224-497D-462F-BFCE-7FC926A64509}"/>
              </a:ext>
            </a:extLst>
          </p:cNvPr>
          <p:cNvPicPr>
            <a:picLocks noChangeAspect="1"/>
          </p:cNvPicPr>
          <p:nvPr/>
        </p:nvPicPr>
        <p:blipFill>
          <a:blip r:embed="rId10"/>
          <a:stretch>
            <a:fillRect/>
          </a:stretch>
        </p:blipFill>
        <p:spPr>
          <a:xfrm>
            <a:off x="3434651" y="3041960"/>
            <a:ext cx="2970962" cy="2970962"/>
          </a:xfrm>
          <a:prstGeom prst="rect">
            <a:avLst/>
          </a:prstGeom>
        </p:spPr>
      </p:pic>
      <p:pic>
        <p:nvPicPr>
          <p:cNvPr id="8" name="图片 7">
            <a:extLst>
              <a:ext uri="{FF2B5EF4-FFF2-40B4-BE49-F238E27FC236}">
                <a16:creationId xmlns:a16="http://schemas.microsoft.com/office/drawing/2014/main" id="{21EADBB5-7AD2-494E-82BB-EFB852462721}"/>
              </a:ext>
            </a:extLst>
          </p:cNvPr>
          <p:cNvPicPr>
            <a:picLocks noChangeAspect="1"/>
          </p:cNvPicPr>
          <p:nvPr/>
        </p:nvPicPr>
        <p:blipFill>
          <a:blip r:embed="rId8"/>
          <a:stretch>
            <a:fillRect/>
          </a:stretch>
        </p:blipFill>
        <p:spPr>
          <a:xfrm>
            <a:off x="3434651" y="3041960"/>
            <a:ext cx="2970962" cy="2970962"/>
          </a:xfrm>
          <a:prstGeom prst="rect">
            <a:avLst/>
          </a:prstGeom>
        </p:spPr>
      </p:pic>
      <p:pic>
        <p:nvPicPr>
          <p:cNvPr id="6" name="图片 5">
            <a:extLst>
              <a:ext uri="{FF2B5EF4-FFF2-40B4-BE49-F238E27FC236}">
                <a16:creationId xmlns:a16="http://schemas.microsoft.com/office/drawing/2014/main" id="{359D97A1-046E-4705-94E1-D8F1AA727076}"/>
              </a:ext>
            </a:extLst>
          </p:cNvPr>
          <p:cNvPicPr>
            <a:picLocks noChangeAspect="1"/>
          </p:cNvPicPr>
          <p:nvPr/>
        </p:nvPicPr>
        <p:blipFill>
          <a:blip r:embed="rId11"/>
          <a:stretch>
            <a:fillRect/>
          </a:stretch>
        </p:blipFill>
        <p:spPr>
          <a:xfrm>
            <a:off x="3434651" y="3041960"/>
            <a:ext cx="2970962" cy="2970962"/>
          </a:xfrm>
          <a:prstGeom prst="rect">
            <a:avLst/>
          </a:prstGeom>
        </p:spPr>
      </p:pic>
      <p:pic>
        <p:nvPicPr>
          <p:cNvPr id="25" name="图片 24">
            <a:extLst>
              <a:ext uri="{FF2B5EF4-FFF2-40B4-BE49-F238E27FC236}">
                <a16:creationId xmlns:a16="http://schemas.microsoft.com/office/drawing/2014/main" id="{3FB06462-4954-4313-8E93-6C4D6E65DA1B}"/>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30637" y="6379195"/>
            <a:ext cx="3579363" cy="478805"/>
          </a:xfrm>
          <a:prstGeom prst="rect">
            <a:avLst/>
          </a:prstGeom>
        </p:spPr>
      </p:pic>
    </p:spTree>
    <p:extLst>
      <p:ext uri="{BB962C8B-B14F-4D97-AF65-F5344CB8AC3E}">
        <p14:creationId xmlns:p14="http://schemas.microsoft.com/office/powerpoint/2010/main" val="22260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dirty="0"/>
              <a:t>2</a:t>
            </a:r>
            <a:br>
              <a:rPr lang="en-US" altLang="zh-CN" dirty="0"/>
            </a:br>
            <a:r>
              <a:rPr lang="en-US" altLang="zh-CN" dirty="0"/>
              <a:t>L </a:t>
            </a:r>
            <a:r>
              <a:rPr lang="zh-CN" altLang="en-US" dirty="0"/>
              <a:t>形编码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小区域</a:t>
            </a:r>
            <a:r>
              <a:rPr lang="zh-CN" altLang="en-US"/>
              <a:t>的复杂纹理使</a:t>
            </a:r>
            <a:r>
              <a:rPr lang="zh-CN" altLang="en-US" dirty="0"/>
              <a:t>编码块划分</a:t>
            </a:r>
            <a:r>
              <a:rPr lang="zh-CN" altLang="en-US"/>
              <a:t>十分复杂</a:t>
            </a:r>
            <a:endParaRPr lang="en-US" altLang="zh-CN"/>
          </a:p>
          <a:p>
            <a:pPr marL="914400" lvl="2" indent="0">
              <a:buNone/>
            </a:pPr>
            <a:r>
              <a:rPr lang="zh-CN" altLang="en-US"/>
              <a:t>需要编码 </a:t>
            </a:r>
            <a:r>
              <a:rPr lang="en-US" altLang="zh-CN"/>
              <a:t>19 </a:t>
            </a:r>
            <a:r>
              <a:rPr lang="zh-CN" altLang="en-US"/>
              <a:t>个预测模式 </a:t>
            </a:r>
            <a:r>
              <a:rPr lang="en-US" altLang="zh-CN"/>
              <a:t>+ 13 </a:t>
            </a:r>
            <a:r>
              <a:rPr lang="zh-CN" altLang="en-US"/>
              <a:t>个分块标志</a:t>
            </a:r>
            <a:endParaRPr lang="zh-CN" altLang="en-US" dirty="0"/>
          </a:p>
        </p:txBody>
      </p:sp>
      <p:pic>
        <p:nvPicPr>
          <p:cNvPr id="4" name="图片 3">
            <a:extLst>
              <a:ext uri="{FF2B5EF4-FFF2-40B4-BE49-F238E27FC236}">
                <a16:creationId xmlns:a16="http://schemas.microsoft.com/office/drawing/2014/main" id="{E30D9B58-8F1F-4438-BA61-C58ABD4ADF46}"/>
              </a:ext>
            </a:extLst>
          </p:cNvPr>
          <p:cNvPicPr>
            <a:picLocks noChangeAspect="1"/>
          </p:cNvPicPr>
          <p:nvPr/>
        </p:nvPicPr>
        <p:blipFill rotWithShape="1">
          <a:blip r:embed="rId3"/>
          <a:srcRect l="1056" t="654"/>
          <a:stretch/>
        </p:blipFill>
        <p:spPr>
          <a:xfrm>
            <a:off x="3576169" y="3429000"/>
            <a:ext cx="3231376" cy="3225800"/>
          </a:xfrm>
          <a:prstGeom prst="rect">
            <a:avLst/>
          </a:prstGeom>
        </p:spPr>
      </p:pic>
    </p:spTree>
    <p:extLst>
      <p:ext uri="{BB962C8B-B14F-4D97-AF65-F5344CB8AC3E}">
        <p14:creationId xmlns:p14="http://schemas.microsoft.com/office/powerpoint/2010/main" val="4292855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dirty="0"/>
              <a:t>2</a:t>
            </a:r>
            <a:br>
              <a:rPr lang="en-US" altLang="zh-CN" dirty="0"/>
            </a:br>
            <a:r>
              <a:rPr lang="en-US" altLang="zh-CN" dirty="0"/>
              <a:t>L </a:t>
            </a:r>
            <a:r>
              <a:rPr lang="zh-CN" altLang="en-US" dirty="0"/>
              <a:t>形编码块划分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在向下分割时增加 </a:t>
            </a:r>
            <a:r>
              <a:rPr lang="en-US" altLang="zh-CN"/>
              <a:t>4 </a:t>
            </a:r>
            <a:r>
              <a:rPr lang="zh-CN" altLang="en-US"/>
              <a:t>种可选项：</a:t>
            </a:r>
            <a:r>
              <a:rPr lang="en-US" altLang="zh-CN"/>
              <a:t>L </a:t>
            </a:r>
            <a:r>
              <a:rPr lang="zh-CN" altLang="en-US"/>
              <a:t>形划分方法</a:t>
            </a:r>
            <a:endParaRPr lang="zh-CN" altLang="en-US" dirty="0"/>
          </a:p>
        </p:txBody>
      </p:sp>
      <p:pic>
        <p:nvPicPr>
          <p:cNvPr id="4" name="图片 3">
            <a:extLst>
              <a:ext uri="{FF2B5EF4-FFF2-40B4-BE49-F238E27FC236}">
                <a16:creationId xmlns:a16="http://schemas.microsoft.com/office/drawing/2014/main" id="{4734475A-D432-485B-A736-E64389541C26}"/>
              </a:ext>
            </a:extLst>
          </p:cNvPr>
          <p:cNvPicPr>
            <a:picLocks noChangeAspect="1"/>
          </p:cNvPicPr>
          <p:nvPr/>
        </p:nvPicPr>
        <p:blipFill rotWithShape="1">
          <a:blip r:embed="rId3"/>
          <a:srcRect t="813" r="1336"/>
          <a:stretch/>
        </p:blipFill>
        <p:spPr>
          <a:xfrm>
            <a:off x="3978518" y="4170419"/>
            <a:ext cx="2710967" cy="2687581"/>
          </a:xfrm>
          <a:prstGeom prst="rect">
            <a:avLst/>
          </a:prstGeom>
        </p:spPr>
      </p:pic>
      <p:pic>
        <p:nvPicPr>
          <p:cNvPr id="8" name="图片 7">
            <a:extLst>
              <a:ext uri="{FF2B5EF4-FFF2-40B4-BE49-F238E27FC236}">
                <a16:creationId xmlns:a16="http://schemas.microsoft.com/office/drawing/2014/main" id="{D350EB8E-14D2-4952-AB6E-7E09C099F48E}"/>
              </a:ext>
            </a:extLst>
          </p:cNvPr>
          <p:cNvPicPr>
            <a:picLocks noChangeAspect="1"/>
          </p:cNvPicPr>
          <p:nvPr/>
        </p:nvPicPr>
        <p:blipFill>
          <a:blip r:embed="rId4"/>
          <a:stretch>
            <a:fillRect/>
          </a:stretch>
        </p:blipFill>
        <p:spPr>
          <a:xfrm>
            <a:off x="390776" y="3097930"/>
            <a:ext cx="8572353" cy="786111"/>
          </a:xfrm>
          <a:prstGeom prst="rect">
            <a:avLst/>
          </a:prstGeom>
        </p:spPr>
      </p:pic>
      <p:pic>
        <p:nvPicPr>
          <p:cNvPr id="9" name="图片 8">
            <a:extLst>
              <a:ext uri="{FF2B5EF4-FFF2-40B4-BE49-F238E27FC236}">
                <a16:creationId xmlns:a16="http://schemas.microsoft.com/office/drawing/2014/main" id="{4D6D3C82-77BD-4E5A-BF7B-BC660F267F8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30637" y="6379195"/>
            <a:ext cx="3579363" cy="478805"/>
          </a:xfrm>
          <a:prstGeom prst="rect">
            <a:avLst/>
          </a:prstGeom>
        </p:spPr>
      </p:pic>
    </p:spTree>
    <p:extLst>
      <p:ext uri="{BB962C8B-B14F-4D97-AF65-F5344CB8AC3E}">
        <p14:creationId xmlns:p14="http://schemas.microsoft.com/office/powerpoint/2010/main" val="2195600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dirty="0"/>
              <a:t>2 </a:t>
            </a:r>
            <a:br>
              <a:rPr lang="en-US" altLang="zh-CN" dirty="0"/>
            </a:br>
            <a:r>
              <a:rPr lang="en-US" altLang="zh-CN" dirty="0"/>
              <a:t>L </a:t>
            </a:r>
            <a:r>
              <a:rPr lang="zh-CN" altLang="en-US" dirty="0"/>
              <a:t>形编码块划分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5F8C99BC-38B7-43E1-AC46-0BE767B16FF5}"/>
              </a:ext>
            </a:extLst>
          </p:cNvPr>
          <p:cNvPicPr>
            <a:picLocks noChangeAspect="1"/>
          </p:cNvPicPr>
          <p:nvPr/>
        </p:nvPicPr>
        <p:blipFill>
          <a:blip r:embed="rId3"/>
          <a:stretch>
            <a:fillRect/>
          </a:stretch>
        </p:blipFill>
        <p:spPr>
          <a:xfrm>
            <a:off x="6638540" y="15910"/>
            <a:ext cx="2442087" cy="4235380"/>
          </a:xfrm>
          <a:prstGeom prst="rect">
            <a:avLst/>
          </a:prstGeom>
        </p:spPr>
      </p:pic>
      <p:sp>
        <p:nvSpPr>
          <p:cNvPr id="5" name="文本框 4">
            <a:extLst>
              <a:ext uri="{FF2B5EF4-FFF2-40B4-BE49-F238E27FC236}">
                <a16:creationId xmlns:a16="http://schemas.microsoft.com/office/drawing/2014/main" id="{650F3F12-3752-43F5-BF8A-70248B2921CC}"/>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8" name="组合 7">
            <a:extLst>
              <a:ext uri="{FF2B5EF4-FFF2-40B4-BE49-F238E27FC236}">
                <a16:creationId xmlns:a16="http://schemas.microsoft.com/office/drawing/2014/main" id="{06E83E4B-990F-487A-B61B-6CA1A52D075E}"/>
              </a:ext>
            </a:extLst>
          </p:cNvPr>
          <p:cNvGrpSpPr/>
          <p:nvPr/>
        </p:nvGrpSpPr>
        <p:grpSpPr>
          <a:xfrm>
            <a:off x="670252" y="3194296"/>
            <a:ext cx="5533244" cy="2322250"/>
            <a:chOff x="3350955" y="2513200"/>
            <a:chExt cx="2442088" cy="1024921"/>
          </a:xfrm>
        </p:grpSpPr>
        <p:pic>
          <p:nvPicPr>
            <p:cNvPr id="6" name="图片 5">
              <a:extLst>
                <a:ext uri="{FF2B5EF4-FFF2-40B4-BE49-F238E27FC236}">
                  <a16:creationId xmlns:a16="http://schemas.microsoft.com/office/drawing/2014/main" id="{0583F6B9-0B37-4406-8C67-70A7E9F9256F}"/>
                </a:ext>
              </a:extLst>
            </p:cNvPr>
            <p:cNvPicPr>
              <a:picLocks noChangeAspect="1"/>
            </p:cNvPicPr>
            <p:nvPr/>
          </p:nvPicPr>
          <p:blipFill rotWithShape="1">
            <a:blip r:embed="rId3"/>
            <a:srcRect t="80229"/>
            <a:stretch/>
          </p:blipFill>
          <p:spPr>
            <a:xfrm>
              <a:off x="3350955" y="2700763"/>
              <a:ext cx="2442087" cy="837358"/>
            </a:xfrm>
            <a:prstGeom prst="rect">
              <a:avLst/>
            </a:prstGeom>
          </p:spPr>
        </p:pic>
        <p:pic>
          <p:nvPicPr>
            <p:cNvPr id="7" name="图片 6">
              <a:extLst>
                <a:ext uri="{FF2B5EF4-FFF2-40B4-BE49-F238E27FC236}">
                  <a16:creationId xmlns:a16="http://schemas.microsoft.com/office/drawing/2014/main" id="{5388898B-CF5F-497B-85BD-71F16FB64665}"/>
                </a:ext>
              </a:extLst>
            </p:cNvPr>
            <p:cNvPicPr>
              <a:picLocks noChangeAspect="1"/>
            </p:cNvPicPr>
            <p:nvPr/>
          </p:nvPicPr>
          <p:blipFill rotWithShape="1">
            <a:blip r:embed="rId3"/>
            <a:srcRect b="94332"/>
            <a:stretch/>
          </p:blipFill>
          <p:spPr>
            <a:xfrm>
              <a:off x="3350956" y="2513200"/>
              <a:ext cx="2442087" cy="240048"/>
            </a:xfrm>
            <a:prstGeom prst="rect">
              <a:avLst/>
            </a:prstGeom>
          </p:spPr>
        </p:pic>
      </p:grpSp>
      <p:pic>
        <p:nvPicPr>
          <p:cNvPr id="9" name="Picture 2" descr="放大镜孤立的图标Magnifying Glass Isolated Icon素材- Canva可画">
            <a:extLst>
              <a:ext uri="{FF2B5EF4-FFF2-40B4-BE49-F238E27FC236}">
                <a16:creationId xmlns:a16="http://schemas.microsoft.com/office/drawing/2014/main" id="{724071E0-768F-43CE-A3BA-D31A1D34E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13" y="2784721"/>
            <a:ext cx="853281"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2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AEC2D-6162-4D17-8701-1B2E79DE79E6}"/>
              </a:ext>
            </a:extLst>
          </p:cNvPr>
          <p:cNvSpPr>
            <a:spLocks noGrp="1"/>
          </p:cNvSpPr>
          <p:nvPr>
            <p:ph type="title"/>
          </p:nvPr>
        </p:nvSpPr>
        <p:spPr/>
        <p:txBody>
          <a:bodyPr>
            <a:normAutofit fontScale="90000"/>
          </a:bodyPr>
          <a:lstStyle/>
          <a:p>
            <a:r>
              <a:rPr lang="zh-CN" altLang="en-US" dirty="0"/>
              <a:t>算法</a:t>
            </a:r>
            <a:r>
              <a:rPr lang="en-US" altLang="zh-CN" dirty="0"/>
              <a:t>3</a:t>
            </a:r>
            <a:br>
              <a:rPr lang="en-US" altLang="zh-CN" dirty="0"/>
            </a:br>
            <a:r>
              <a:rPr lang="zh-CN" altLang="en-US"/>
              <a:t>联合算法 </a:t>
            </a:r>
            <a:endParaRPr lang="zh-CN" altLang="en-US" dirty="0"/>
          </a:p>
        </p:txBody>
      </p:sp>
      <p:sp>
        <p:nvSpPr>
          <p:cNvPr id="3" name="内容占位符 2">
            <a:extLst>
              <a:ext uri="{FF2B5EF4-FFF2-40B4-BE49-F238E27FC236}">
                <a16:creationId xmlns:a16="http://schemas.microsoft.com/office/drawing/2014/main" id="{ED7A0538-B870-40FA-B61F-B572FA194464}"/>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F12C0351-66D2-49CB-B1B6-D7019B4A1574}"/>
              </a:ext>
            </a:extLst>
          </p:cNvPr>
          <p:cNvPicPr>
            <a:picLocks noChangeAspect="1"/>
          </p:cNvPicPr>
          <p:nvPr/>
        </p:nvPicPr>
        <p:blipFill>
          <a:blip r:embed="rId2"/>
          <a:stretch>
            <a:fillRect/>
          </a:stretch>
        </p:blipFill>
        <p:spPr>
          <a:xfrm>
            <a:off x="6751628" y="1"/>
            <a:ext cx="2179628" cy="3429000"/>
          </a:xfrm>
          <a:prstGeom prst="rect">
            <a:avLst/>
          </a:prstGeom>
        </p:spPr>
      </p:pic>
      <p:pic>
        <p:nvPicPr>
          <p:cNvPr id="6" name="图片 5">
            <a:extLst>
              <a:ext uri="{FF2B5EF4-FFF2-40B4-BE49-F238E27FC236}">
                <a16:creationId xmlns:a16="http://schemas.microsoft.com/office/drawing/2014/main" id="{0F03D288-354C-4F77-B883-43BF29ECE62F}"/>
              </a:ext>
            </a:extLst>
          </p:cNvPr>
          <p:cNvPicPr>
            <a:picLocks noChangeAspect="1"/>
          </p:cNvPicPr>
          <p:nvPr/>
        </p:nvPicPr>
        <p:blipFill>
          <a:blip r:embed="rId3"/>
          <a:stretch>
            <a:fillRect/>
          </a:stretch>
        </p:blipFill>
        <p:spPr>
          <a:xfrm>
            <a:off x="5791200" y="4487831"/>
            <a:ext cx="3352800" cy="2220184"/>
          </a:xfrm>
          <a:prstGeom prst="rect">
            <a:avLst/>
          </a:prstGeom>
        </p:spPr>
      </p:pic>
      <p:sp>
        <p:nvSpPr>
          <p:cNvPr id="7" name="文本框 6">
            <a:extLst>
              <a:ext uri="{FF2B5EF4-FFF2-40B4-BE49-F238E27FC236}">
                <a16:creationId xmlns:a16="http://schemas.microsoft.com/office/drawing/2014/main" id="{90DF00DB-B2E0-4320-A0ED-278F600882CA}"/>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pic>
        <p:nvPicPr>
          <p:cNvPr id="12" name="图片 11">
            <a:extLst>
              <a:ext uri="{FF2B5EF4-FFF2-40B4-BE49-F238E27FC236}">
                <a16:creationId xmlns:a16="http://schemas.microsoft.com/office/drawing/2014/main" id="{43E46BF8-CFE4-4F82-BE04-AEC7D5E79613}"/>
              </a:ext>
            </a:extLst>
          </p:cNvPr>
          <p:cNvPicPr>
            <a:picLocks noChangeAspect="1"/>
          </p:cNvPicPr>
          <p:nvPr/>
        </p:nvPicPr>
        <p:blipFill>
          <a:blip r:embed="rId4"/>
          <a:stretch>
            <a:fillRect/>
          </a:stretch>
        </p:blipFill>
        <p:spPr>
          <a:xfrm>
            <a:off x="571940" y="2999861"/>
            <a:ext cx="4822404" cy="2395269"/>
          </a:xfrm>
          <a:prstGeom prst="rect">
            <a:avLst/>
          </a:prstGeom>
        </p:spPr>
      </p:pic>
      <p:pic>
        <p:nvPicPr>
          <p:cNvPr id="13" name="Picture 2" descr="放大镜孤立的图标Magnifying Glass Isolated Icon素材- Canva可画">
            <a:extLst>
              <a:ext uri="{FF2B5EF4-FFF2-40B4-BE49-F238E27FC236}">
                <a16:creationId xmlns:a16="http://schemas.microsoft.com/office/drawing/2014/main" id="{1724A3B1-3D9E-49B2-AE9C-B7B840B01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27" y="2609850"/>
            <a:ext cx="853281"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3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a:xfrm>
            <a:off x="319543" y="847978"/>
            <a:ext cx="8214857" cy="1057022"/>
          </a:xfrm>
        </p:spPr>
        <p:txBody>
          <a:bodyPr>
            <a:normAutofit/>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a:t>
            </a:r>
            <a:r>
              <a:rPr lang="zh-CN" altLang="en-US"/>
              <a:t>编码算法优化及硬件实现</a:t>
            </a:r>
            <a:endParaRPr lang="en-US" altLang="zh-CN"/>
          </a:p>
          <a:p>
            <a:pPr lvl="1"/>
            <a:r>
              <a:rPr lang="en-US" altLang="zh-CN" sz="1800" b="1">
                <a:solidFill>
                  <a:srgbClr val="C00000"/>
                </a:solidFill>
              </a:rPr>
              <a:t>H.265</a:t>
            </a:r>
            <a:endParaRPr lang="zh-CN" altLang="en-US" sz="1800" b="1">
              <a:solidFill>
                <a:srgbClr val="C00000"/>
              </a:solidFill>
            </a:endParaRPr>
          </a:p>
        </p:txBody>
      </p:sp>
      <p:pic>
        <p:nvPicPr>
          <p:cNvPr id="1026" name="Picture 2" descr="8K时代再加速，H.266编码标准发布,清晰度相同文件缩小50%_影视工业网-幕后英雄APP">
            <a:extLst>
              <a:ext uri="{FF2B5EF4-FFF2-40B4-BE49-F238E27FC236}">
                <a16:creationId xmlns:a16="http://schemas.microsoft.com/office/drawing/2014/main" id="{4FD6DA9B-7ACE-4C40-8738-C640C9F735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352" b="39053"/>
          <a:stretch/>
        </p:blipFill>
        <p:spPr bwMode="auto">
          <a:xfrm>
            <a:off x="304299" y="3878039"/>
            <a:ext cx="8734926" cy="141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dirty="0"/>
              <a:t>4</a:t>
            </a:r>
            <a:br>
              <a:rPr lang="en-US" altLang="zh-CN" dirty="0"/>
            </a:br>
            <a:r>
              <a:rPr lang="zh-CN" altLang="en-US" dirty="0"/>
              <a:t>残差中值边缘检测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待编码系数仍留有特殊的空间相关性</a:t>
            </a:r>
          </a:p>
        </p:txBody>
      </p:sp>
      <p:pic>
        <p:nvPicPr>
          <p:cNvPr id="4" name="图片 3">
            <a:extLst>
              <a:ext uri="{FF2B5EF4-FFF2-40B4-BE49-F238E27FC236}">
                <a16:creationId xmlns:a16="http://schemas.microsoft.com/office/drawing/2014/main" id="{2840D956-4AA2-40EE-8530-8B9E1B4D986E}"/>
              </a:ext>
            </a:extLst>
          </p:cNvPr>
          <p:cNvPicPr>
            <a:picLocks noChangeAspect="1"/>
          </p:cNvPicPr>
          <p:nvPr/>
        </p:nvPicPr>
        <p:blipFill>
          <a:blip r:embed="rId3"/>
          <a:stretch>
            <a:fillRect/>
          </a:stretch>
        </p:blipFill>
        <p:spPr>
          <a:xfrm>
            <a:off x="220122" y="3562349"/>
            <a:ext cx="8923878" cy="2145371"/>
          </a:xfrm>
          <a:prstGeom prst="rect">
            <a:avLst/>
          </a:prstGeom>
        </p:spPr>
      </p:pic>
    </p:spTree>
    <p:extLst>
      <p:ext uri="{BB962C8B-B14F-4D97-AF65-F5344CB8AC3E}">
        <p14:creationId xmlns:p14="http://schemas.microsoft.com/office/powerpoint/2010/main" val="1204846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dirty="0"/>
              <a:t>4</a:t>
            </a:r>
            <a:br>
              <a:rPr lang="en-US" altLang="zh-CN" dirty="0"/>
            </a:br>
            <a:r>
              <a:rPr lang="zh-CN" altLang="en-US" dirty="0"/>
              <a:t>残差中值边缘检测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“残差图像”中存在很强的线条结构，类似自然图像的边缘信息</a:t>
            </a:r>
            <a:endParaRPr lang="en-US" altLang="zh-CN"/>
          </a:p>
          <a:p>
            <a:pPr lvl="1"/>
            <a:endParaRPr lang="zh-CN" altLang="en-US" dirty="0"/>
          </a:p>
        </p:txBody>
      </p:sp>
      <p:pic>
        <p:nvPicPr>
          <p:cNvPr id="4" name="图片 3">
            <a:extLst>
              <a:ext uri="{FF2B5EF4-FFF2-40B4-BE49-F238E27FC236}">
                <a16:creationId xmlns:a16="http://schemas.microsoft.com/office/drawing/2014/main" id="{03EDDBB1-E274-4D1A-A49A-BA6B1E495FE3}"/>
              </a:ext>
            </a:extLst>
          </p:cNvPr>
          <p:cNvPicPr>
            <a:picLocks noChangeAspect="1"/>
          </p:cNvPicPr>
          <p:nvPr/>
        </p:nvPicPr>
        <p:blipFill rotWithShape="1">
          <a:blip r:embed="rId3"/>
          <a:srcRect l="891" r="36404"/>
          <a:stretch/>
        </p:blipFill>
        <p:spPr>
          <a:xfrm>
            <a:off x="2445114" y="3230647"/>
            <a:ext cx="4253772" cy="2196784"/>
          </a:xfrm>
          <a:prstGeom prst="rect">
            <a:avLst/>
          </a:prstGeom>
        </p:spPr>
      </p:pic>
      <p:pic>
        <p:nvPicPr>
          <p:cNvPr id="6" name="图片 5">
            <a:extLst>
              <a:ext uri="{FF2B5EF4-FFF2-40B4-BE49-F238E27FC236}">
                <a16:creationId xmlns:a16="http://schemas.microsoft.com/office/drawing/2014/main" id="{BA53970D-4065-4C8A-8943-3070CF244985}"/>
              </a:ext>
            </a:extLst>
          </p:cNvPr>
          <p:cNvPicPr>
            <a:picLocks noChangeAspect="1"/>
          </p:cNvPicPr>
          <p:nvPr/>
        </p:nvPicPr>
        <p:blipFill>
          <a:blip r:embed="rId4"/>
          <a:stretch>
            <a:fillRect/>
          </a:stretch>
        </p:blipFill>
        <p:spPr>
          <a:xfrm>
            <a:off x="2398899" y="5656031"/>
            <a:ext cx="3760742" cy="967582"/>
          </a:xfrm>
          <a:prstGeom prst="rect">
            <a:avLst/>
          </a:prstGeom>
        </p:spPr>
      </p:pic>
    </p:spTree>
    <p:extLst>
      <p:ext uri="{BB962C8B-B14F-4D97-AF65-F5344CB8AC3E}">
        <p14:creationId xmlns:p14="http://schemas.microsoft.com/office/powerpoint/2010/main" val="1546275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dirty="0"/>
              <a:t>4</a:t>
            </a:r>
            <a:br>
              <a:rPr lang="en-US" altLang="zh-CN" dirty="0"/>
            </a:br>
            <a:r>
              <a:rPr lang="zh-CN" altLang="en-US" dirty="0"/>
              <a:t>残差中值边缘检测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a:t>
            </a:r>
            <a:r>
              <a:rPr lang="zh-CN" altLang="en-US"/>
              <a:t>性能验证</a:t>
            </a:r>
            <a:endParaRPr lang="en-US" altLang="zh-CN"/>
          </a:p>
          <a:p>
            <a:pPr lvl="1"/>
            <a:r>
              <a:rPr lang="zh-CN" altLang="en-US"/>
              <a:t>视觉效果上不再能观察到强烈的线条</a:t>
            </a:r>
            <a:endParaRPr lang="zh-CN" altLang="en-US" dirty="0"/>
          </a:p>
        </p:txBody>
      </p:sp>
      <p:pic>
        <p:nvPicPr>
          <p:cNvPr id="5" name="图片 4">
            <a:extLst>
              <a:ext uri="{FF2B5EF4-FFF2-40B4-BE49-F238E27FC236}">
                <a16:creationId xmlns:a16="http://schemas.microsoft.com/office/drawing/2014/main" id="{9B8AC018-74C1-4DC8-929C-6E86038E7742}"/>
              </a:ext>
            </a:extLst>
          </p:cNvPr>
          <p:cNvPicPr>
            <a:picLocks noChangeAspect="1"/>
          </p:cNvPicPr>
          <p:nvPr/>
        </p:nvPicPr>
        <p:blipFill rotWithShape="1">
          <a:blip r:embed="rId3"/>
          <a:srcRect t="3548" b="-1"/>
          <a:stretch/>
        </p:blipFill>
        <p:spPr>
          <a:xfrm>
            <a:off x="428730" y="3371850"/>
            <a:ext cx="8452103" cy="1884906"/>
          </a:xfrm>
          <a:prstGeom prst="rect">
            <a:avLst/>
          </a:prstGeom>
        </p:spPr>
      </p:pic>
    </p:spTree>
    <p:extLst>
      <p:ext uri="{BB962C8B-B14F-4D97-AF65-F5344CB8AC3E}">
        <p14:creationId xmlns:p14="http://schemas.microsoft.com/office/powerpoint/2010/main" val="2573502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dirty="0"/>
              <a:t>4</a:t>
            </a:r>
            <a:br>
              <a:rPr lang="en-US" altLang="zh-CN" dirty="0"/>
            </a:br>
            <a:r>
              <a:rPr lang="zh-CN" altLang="en-US" dirty="0"/>
              <a:t>残差中值边缘检测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733C06D1-2717-4025-BFDB-0CE45ACBF89B}"/>
              </a:ext>
            </a:extLst>
          </p:cNvPr>
          <p:cNvPicPr>
            <a:picLocks noChangeAspect="1"/>
          </p:cNvPicPr>
          <p:nvPr/>
        </p:nvPicPr>
        <p:blipFill>
          <a:blip r:embed="rId3"/>
          <a:stretch>
            <a:fillRect/>
          </a:stretch>
        </p:blipFill>
        <p:spPr>
          <a:xfrm>
            <a:off x="6547659" y="0"/>
            <a:ext cx="2596341" cy="4434459"/>
          </a:xfrm>
          <a:prstGeom prst="rect">
            <a:avLst/>
          </a:prstGeom>
        </p:spPr>
      </p:pic>
      <p:sp>
        <p:nvSpPr>
          <p:cNvPr id="6" name="文本框 5">
            <a:extLst>
              <a:ext uri="{FF2B5EF4-FFF2-40B4-BE49-F238E27FC236}">
                <a16:creationId xmlns:a16="http://schemas.microsoft.com/office/drawing/2014/main" id="{CE437C57-E6C9-44DA-8AD8-864F82BA876D}"/>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9" name="组合 8">
            <a:extLst>
              <a:ext uri="{FF2B5EF4-FFF2-40B4-BE49-F238E27FC236}">
                <a16:creationId xmlns:a16="http://schemas.microsoft.com/office/drawing/2014/main" id="{D248C536-332C-4302-BEBC-72ED6A73A940}"/>
              </a:ext>
            </a:extLst>
          </p:cNvPr>
          <p:cNvGrpSpPr/>
          <p:nvPr/>
        </p:nvGrpSpPr>
        <p:grpSpPr>
          <a:xfrm>
            <a:off x="588200" y="3628712"/>
            <a:ext cx="5536375" cy="2063619"/>
            <a:chOff x="3189318" y="2423542"/>
            <a:chExt cx="2596341" cy="967756"/>
          </a:xfrm>
        </p:grpSpPr>
        <p:pic>
          <p:nvPicPr>
            <p:cNvPr id="7" name="图片 6">
              <a:extLst>
                <a:ext uri="{FF2B5EF4-FFF2-40B4-BE49-F238E27FC236}">
                  <a16:creationId xmlns:a16="http://schemas.microsoft.com/office/drawing/2014/main" id="{A0A613A7-D976-40D6-BA0E-2288C2C85383}"/>
                </a:ext>
              </a:extLst>
            </p:cNvPr>
            <p:cNvPicPr>
              <a:picLocks noChangeAspect="1"/>
            </p:cNvPicPr>
            <p:nvPr/>
          </p:nvPicPr>
          <p:blipFill rotWithShape="1">
            <a:blip r:embed="rId3"/>
            <a:srcRect t="86665"/>
            <a:stretch/>
          </p:blipFill>
          <p:spPr>
            <a:xfrm>
              <a:off x="3189318" y="2799954"/>
              <a:ext cx="2596341" cy="591344"/>
            </a:xfrm>
            <a:prstGeom prst="rect">
              <a:avLst/>
            </a:prstGeom>
          </p:spPr>
        </p:pic>
        <p:pic>
          <p:nvPicPr>
            <p:cNvPr id="8" name="图片 7">
              <a:extLst>
                <a:ext uri="{FF2B5EF4-FFF2-40B4-BE49-F238E27FC236}">
                  <a16:creationId xmlns:a16="http://schemas.microsoft.com/office/drawing/2014/main" id="{3A2D2D80-12C1-4395-87F6-403E5748153A}"/>
                </a:ext>
              </a:extLst>
            </p:cNvPr>
            <p:cNvPicPr>
              <a:picLocks noChangeAspect="1"/>
            </p:cNvPicPr>
            <p:nvPr/>
          </p:nvPicPr>
          <p:blipFill rotWithShape="1">
            <a:blip r:embed="rId3"/>
            <a:srcRect b="89999"/>
            <a:stretch/>
          </p:blipFill>
          <p:spPr>
            <a:xfrm>
              <a:off x="3189318" y="2423542"/>
              <a:ext cx="2596341" cy="443484"/>
            </a:xfrm>
            <a:prstGeom prst="rect">
              <a:avLst/>
            </a:prstGeom>
          </p:spPr>
        </p:pic>
      </p:grpSp>
      <p:pic>
        <p:nvPicPr>
          <p:cNvPr id="5122" name="Picture 2" descr="放大镜孤立的图标Magnifying Glass Isolated Icon素材- Canva可画">
            <a:extLst>
              <a:ext uri="{FF2B5EF4-FFF2-40B4-BE49-F238E27FC236}">
                <a16:creationId xmlns:a16="http://schemas.microsoft.com/office/drawing/2014/main" id="{8E4384B2-DC0C-4A61-8C1D-9FDFC9F33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127" y="3313419"/>
            <a:ext cx="853281"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086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dirty="0"/>
              <a:t>软件 </a:t>
            </a:r>
            <a:r>
              <a:rPr lang="en-US" altLang="zh-CN" dirty="0"/>
              <a:t>demo </a:t>
            </a:r>
            <a:r>
              <a:rPr lang="zh-CN" altLang="en-US" dirty="0"/>
              <a:t>演示</a:t>
            </a:r>
          </a:p>
        </p:txBody>
      </p:sp>
      <p:pic>
        <p:nvPicPr>
          <p:cNvPr id="5" name="图片 4">
            <a:extLst>
              <a:ext uri="{FF2B5EF4-FFF2-40B4-BE49-F238E27FC236}">
                <a16:creationId xmlns:a16="http://schemas.microsoft.com/office/drawing/2014/main" id="{D8C5335E-AC9C-4581-878F-5F2A860D702D}"/>
              </a:ext>
            </a:extLst>
          </p:cNvPr>
          <p:cNvPicPr>
            <a:picLocks noChangeAspect="1"/>
          </p:cNvPicPr>
          <p:nvPr/>
        </p:nvPicPr>
        <p:blipFill>
          <a:blip r:embed="rId2"/>
          <a:stretch>
            <a:fillRect/>
          </a:stretch>
        </p:blipFill>
        <p:spPr>
          <a:xfrm>
            <a:off x="1395669" y="2719137"/>
            <a:ext cx="7255035" cy="3958676"/>
          </a:xfrm>
          <a:prstGeom prst="rect">
            <a:avLst/>
          </a:prstGeom>
        </p:spPr>
      </p:pic>
    </p:spTree>
    <p:extLst>
      <p:ext uri="{BB962C8B-B14F-4D97-AF65-F5344CB8AC3E}">
        <p14:creationId xmlns:p14="http://schemas.microsoft.com/office/powerpoint/2010/main" val="3857592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dirty="0"/>
              <a:t>硬件 </a:t>
            </a:r>
            <a:r>
              <a:rPr lang="en-US" altLang="zh-CN" dirty="0"/>
              <a:t>demo </a:t>
            </a:r>
            <a:r>
              <a:rPr lang="zh-CN" altLang="en-US" dirty="0"/>
              <a:t>演示</a:t>
            </a:r>
          </a:p>
        </p:txBody>
      </p:sp>
      <p:pic>
        <p:nvPicPr>
          <p:cNvPr id="4" name="图片 3">
            <a:extLst>
              <a:ext uri="{FF2B5EF4-FFF2-40B4-BE49-F238E27FC236}">
                <a16:creationId xmlns:a16="http://schemas.microsoft.com/office/drawing/2014/main" id="{F5B08382-8F6A-41A4-ABB7-0E98FEAE09A9}"/>
              </a:ext>
            </a:extLst>
          </p:cNvPr>
          <p:cNvPicPr>
            <a:picLocks noChangeAspect="1"/>
          </p:cNvPicPr>
          <p:nvPr/>
        </p:nvPicPr>
        <p:blipFill>
          <a:blip r:embed="rId2"/>
          <a:stretch>
            <a:fillRect/>
          </a:stretch>
        </p:blipFill>
        <p:spPr>
          <a:xfrm>
            <a:off x="2231488" y="2806577"/>
            <a:ext cx="4970097" cy="3727573"/>
          </a:xfrm>
          <a:prstGeom prst="rect">
            <a:avLst/>
          </a:prstGeom>
        </p:spPr>
      </p:pic>
    </p:spTree>
    <p:extLst>
      <p:ext uri="{BB962C8B-B14F-4D97-AF65-F5344CB8AC3E}">
        <p14:creationId xmlns:p14="http://schemas.microsoft.com/office/powerpoint/2010/main" val="2808679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E04953-D00E-448B-9884-0CDFF2A6681B}"/>
              </a:ext>
            </a:extLst>
          </p:cNvPr>
          <p:cNvSpPr>
            <a:spLocks noGrp="1"/>
          </p:cNvSpPr>
          <p:nvPr>
            <p:ph idx="1"/>
          </p:nvPr>
        </p:nvSpPr>
        <p:spPr>
          <a:xfrm>
            <a:off x="1942415" y="4953001"/>
            <a:ext cx="6591985" cy="3777622"/>
          </a:xfrm>
        </p:spPr>
        <p:txBody>
          <a:bodyPr/>
          <a:lstStyle/>
          <a:p>
            <a:r>
              <a:rPr lang="zh-CN" altLang="en-US"/>
              <a:t>发表的学术论文</a:t>
            </a:r>
            <a:endParaRPr lang="en-US" altLang="zh-CN"/>
          </a:p>
          <a:p>
            <a:pPr marL="400050" lvl="1" indent="0">
              <a:buNone/>
            </a:pPr>
            <a:r>
              <a:rPr lang="zh-CN" altLang="en-US" sz="1400"/>
              <a:t>应用于 </a:t>
            </a:r>
            <a:r>
              <a:rPr lang="en-US" altLang="zh-CN" sz="1400"/>
              <a:t>H.26X </a:t>
            </a:r>
            <a:r>
              <a:rPr lang="zh-CN" altLang="en-US" sz="1400"/>
              <a:t>的通用无损帧内编码优化算法</a:t>
            </a:r>
            <a:r>
              <a:rPr lang="en-US" altLang="zh-CN" sz="1400"/>
              <a:t>. </a:t>
            </a:r>
            <a:r>
              <a:rPr lang="zh-CN" altLang="en-US" sz="1400"/>
              <a:t>哈尔滨工业大学学报</a:t>
            </a:r>
            <a:r>
              <a:rPr lang="en-US" altLang="zh-CN" sz="1400"/>
              <a:t>, 2021, 53(8). (</a:t>
            </a:r>
            <a:r>
              <a:rPr lang="zh-CN" altLang="en-US" sz="1400"/>
              <a:t>中文 </a:t>
            </a:r>
            <a:r>
              <a:rPr lang="en-US" altLang="zh-CN" sz="1400"/>
              <a:t>EI </a:t>
            </a:r>
            <a:r>
              <a:rPr lang="zh-CN" altLang="en-US" sz="1400"/>
              <a:t>期刊</a:t>
            </a:r>
            <a:r>
              <a:rPr lang="en-US" altLang="zh-CN" sz="1400"/>
              <a:t>, </a:t>
            </a:r>
            <a:r>
              <a:rPr lang="zh-CN" altLang="en-US" sz="1400"/>
              <a:t>已录用</a:t>
            </a:r>
            <a:r>
              <a:rPr lang="en-US" altLang="zh-CN" sz="1400"/>
              <a:t>)</a:t>
            </a:r>
          </a:p>
          <a:p>
            <a:endParaRPr lang="zh-CN" altLang="en-US"/>
          </a:p>
        </p:txBody>
      </p:sp>
      <p:sp>
        <p:nvSpPr>
          <p:cNvPr id="7" name="标题 6">
            <a:extLst>
              <a:ext uri="{FF2B5EF4-FFF2-40B4-BE49-F238E27FC236}">
                <a16:creationId xmlns:a16="http://schemas.microsoft.com/office/drawing/2014/main" id="{0C0436B7-53F2-4601-93F3-9A18A11D7045}"/>
              </a:ext>
            </a:extLst>
          </p:cNvPr>
          <p:cNvSpPr>
            <a:spLocks noGrp="1"/>
          </p:cNvSpPr>
          <p:nvPr>
            <p:ph type="title"/>
          </p:nvPr>
        </p:nvSpPr>
        <p:spPr/>
        <p:txBody>
          <a:bodyPr>
            <a:normAutofit fontScale="90000"/>
          </a:bodyPr>
          <a:lstStyle/>
          <a:p>
            <a:r>
              <a:rPr lang="zh-CN" altLang="en-US"/>
              <a:t>谢谢！</a:t>
            </a:r>
            <a:br>
              <a:rPr lang="zh-CN" altLang="en-US"/>
            </a:br>
            <a:endParaRPr lang="zh-CN" altLang="en-US"/>
          </a:p>
        </p:txBody>
      </p:sp>
    </p:spTree>
    <p:extLst>
      <p:ext uri="{BB962C8B-B14F-4D97-AF65-F5344CB8AC3E}">
        <p14:creationId xmlns:p14="http://schemas.microsoft.com/office/powerpoint/2010/main" val="2808565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FFC000"/>
                </a:solidFill>
              </a:rPr>
              <a:t>帧内编码</a:t>
            </a:r>
            <a:endParaRPr lang="en-US" altLang="zh-CN" sz="1800" b="1">
              <a:solidFill>
                <a:srgbClr val="FFC000"/>
              </a:solidFill>
            </a:endParaRPr>
          </a:p>
          <a:p>
            <a:pPr marL="914400" lvl="2" indent="0">
              <a:buNone/>
            </a:pPr>
            <a:r>
              <a:rPr lang="zh-CN" altLang="en-US"/>
              <a:t>低功耗</a:t>
            </a:r>
            <a:endParaRPr lang="en-US" altLang="zh-CN"/>
          </a:p>
          <a:p>
            <a:pPr marL="914400" lvl="2" indent="0">
              <a:buNone/>
            </a:pPr>
            <a:r>
              <a:rPr lang="zh-CN" altLang="en-US"/>
              <a:t>关键帧仅使用帧内编码，间接影响帧间</a:t>
            </a:r>
          </a:p>
        </p:txBody>
      </p:sp>
      <p:pic>
        <p:nvPicPr>
          <p:cNvPr id="2050" name="Picture 2" descr="视频帧名词解释- WebRTC 学习指南">
            <a:extLst>
              <a:ext uri="{FF2B5EF4-FFF2-40B4-BE49-F238E27FC236}">
                <a16:creationId xmlns:a16="http://schemas.microsoft.com/office/drawing/2014/main" id="{A9AF7E4D-064B-4CC9-80C8-77425607F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169" y="3603729"/>
            <a:ext cx="5743575" cy="3528909"/>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2D56833B-C8A5-4A3B-BF7F-76B6FBAF7476}"/>
              </a:ext>
            </a:extLst>
          </p:cNvPr>
          <p:cNvSpPr/>
          <p:nvPr/>
        </p:nvSpPr>
        <p:spPr>
          <a:xfrm>
            <a:off x="1438275" y="4114800"/>
            <a:ext cx="657225" cy="276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6F39ECA-B0E9-4D79-AF5D-C36EA1938369}"/>
              </a:ext>
            </a:extLst>
          </p:cNvPr>
          <p:cNvSpPr txBox="1"/>
          <p:nvPr/>
        </p:nvSpPr>
        <p:spPr>
          <a:xfrm>
            <a:off x="581025" y="3837745"/>
            <a:ext cx="1107996" cy="369332"/>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原始序列</a:t>
            </a:r>
          </a:p>
        </p:txBody>
      </p:sp>
      <p:sp>
        <p:nvSpPr>
          <p:cNvPr id="8" name="箭头: 右 7">
            <a:extLst>
              <a:ext uri="{FF2B5EF4-FFF2-40B4-BE49-F238E27FC236}">
                <a16:creationId xmlns:a16="http://schemas.microsoft.com/office/drawing/2014/main" id="{77975200-C4B2-44F8-BAC8-FAD8837223AC}"/>
              </a:ext>
            </a:extLst>
          </p:cNvPr>
          <p:cNvSpPr/>
          <p:nvPr/>
        </p:nvSpPr>
        <p:spPr>
          <a:xfrm rot="2516630">
            <a:off x="1950539" y="5582739"/>
            <a:ext cx="657225" cy="276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4E3376A-A0A5-4EC5-AFFE-B1A2FC713CE9}"/>
              </a:ext>
            </a:extLst>
          </p:cNvPr>
          <p:cNvSpPr txBox="1"/>
          <p:nvPr/>
        </p:nvSpPr>
        <p:spPr>
          <a:xfrm>
            <a:off x="1087834" y="4891364"/>
            <a:ext cx="1107996" cy="646331"/>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关键帧</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帧内编码</a:t>
            </a:r>
          </a:p>
        </p:txBody>
      </p:sp>
      <p:sp>
        <p:nvSpPr>
          <p:cNvPr id="6" name="矩形 5">
            <a:extLst>
              <a:ext uri="{FF2B5EF4-FFF2-40B4-BE49-F238E27FC236}">
                <a16:creationId xmlns:a16="http://schemas.microsoft.com/office/drawing/2014/main" id="{31575FE7-E327-48E8-8E64-6FE0413FB40B}"/>
              </a:ext>
            </a:extLst>
          </p:cNvPr>
          <p:cNvSpPr/>
          <p:nvPr/>
        </p:nvSpPr>
        <p:spPr>
          <a:xfrm>
            <a:off x="3971925" y="4972050"/>
            <a:ext cx="21812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101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a:t>
            </a:r>
            <a:r>
              <a:rPr lang="zh-CN" altLang="en-US"/>
              <a:t>编码算法优化及硬件实现</a:t>
            </a:r>
            <a:endParaRPr lang="en-US" altLang="zh-CN"/>
          </a:p>
          <a:p>
            <a:pPr lvl="1"/>
            <a:r>
              <a:rPr lang="zh-CN" altLang="en-US" sz="1800" b="1">
                <a:solidFill>
                  <a:srgbClr val="00B050"/>
                </a:solidFill>
              </a:rPr>
              <a:t>无损</a:t>
            </a:r>
            <a:endParaRPr lang="en-US" altLang="zh-CN" sz="1800" b="1">
              <a:solidFill>
                <a:srgbClr val="00B050"/>
              </a:solidFill>
            </a:endParaRPr>
          </a:p>
          <a:p>
            <a:pPr marL="914400" lvl="2" indent="0">
              <a:buNone/>
            </a:pPr>
            <a:r>
              <a:rPr lang="zh-CN" altLang="en-US"/>
              <a:t>传感器分辨率持续上升、存储价格下降</a:t>
            </a:r>
            <a:endParaRPr lang="en-US" altLang="zh-CN"/>
          </a:p>
          <a:p>
            <a:pPr marL="914400" lvl="2" indent="0">
              <a:buNone/>
            </a:pPr>
            <a:r>
              <a:rPr lang="zh-CN" altLang="en-US"/>
              <a:t>特定领域必须使用无损</a:t>
            </a:r>
            <a:endParaRPr lang="en-US" altLang="zh-CN"/>
          </a:p>
        </p:txBody>
      </p:sp>
      <p:pic>
        <p:nvPicPr>
          <p:cNvPr id="3074" name="Picture 2" descr="Huawei Mate 30 Pro จะมาพร้อมเซ็นเซอร์กล้อง 40 ล้านพิกเซล 2 ตัว พร้อมฟีเจอร์ Cine Lens">
            <a:extLst>
              <a:ext uri="{FF2B5EF4-FFF2-40B4-BE49-F238E27FC236}">
                <a16:creationId xmlns:a16="http://schemas.microsoft.com/office/drawing/2014/main" id="{FEEF160A-AD2C-4FC5-A5A5-B00B16E1B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0" t="11378" r="43600" b="18222"/>
          <a:stretch/>
        </p:blipFill>
        <p:spPr bwMode="auto">
          <a:xfrm>
            <a:off x="507314" y="4022411"/>
            <a:ext cx="2870200" cy="19134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人工智能更好应用于医学影像的四个要点_临床">
            <a:extLst>
              <a:ext uri="{FF2B5EF4-FFF2-40B4-BE49-F238E27FC236}">
                <a16:creationId xmlns:a16="http://schemas.microsoft.com/office/drawing/2014/main" id="{0C8D72BC-1CD4-4F65-B46D-614C1D3F4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6487" y="3995209"/>
            <a:ext cx="32861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指尖上的密码——指纹识别-科普中国">
            <a:extLst>
              <a:ext uri="{FF2B5EF4-FFF2-40B4-BE49-F238E27FC236}">
                <a16:creationId xmlns:a16="http://schemas.microsoft.com/office/drawing/2014/main" id="{B5588BBF-0542-4B9D-9FDC-7D850B1E52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65" r="26179"/>
          <a:stretch/>
        </p:blipFill>
        <p:spPr bwMode="auto">
          <a:xfrm>
            <a:off x="4235452" y="3996267"/>
            <a:ext cx="1346200" cy="191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3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2020. ICIP. A fast lossless implementation of the intra subpartition mode for VVC </a:t>
            </a:r>
          </a:p>
          <a:p>
            <a:pPr lvl="1"/>
            <a:r>
              <a:rPr lang="zh-CN" altLang="en-US"/>
              <a:t>无损帧内编码的快速编码块划分</a:t>
            </a:r>
            <a:endParaRPr lang="zh-CN" altLang="en-US" dirty="0"/>
          </a:p>
        </p:txBody>
      </p:sp>
      <p:pic>
        <p:nvPicPr>
          <p:cNvPr id="5" name="图片 4">
            <a:extLst>
              <a:ext uri="{FF2B5EF4-FFF2-40B4-BE49-F238E27FC236}">
                <a16:creationId xmlns:a16="http://schemas.microsoft.com/office/drawing/2014/main" id="{1E3624D3-654E-43D1-B0B6-A76D1EECDE54}"/>
              </a:ext>
            </a:extLst>
          </p:cNvPr>
          <p:cNvPicPr>
            <a:picLocks noChangeAspect="1"/>
          </p:cNvPicPr>
          <p:nvPr/>
        </p:nvPicPr>
        <p:blipFill>
          <a:blip r:embed="rId3"/>
          <a:stretch>
            <a:fillRect/>
          </a:stretch>
        </p:blipFill>
        <p:spPr>
          <a:xfrm>
            <a:off x="3416301" y="3252483"/>
            <a:ext cx="3123914" cy="3605517"/>
          </a:xfrm>
          <a:prstGeom prst="rect">
            <a:avLst/>
          </a:prstGeom>
        </p:spPr>
      </p:pic>
    </p:spTree>
    <p:extLst>
      <p:ext uri="{BB962C8B-B14F-4D97-AF65-F5344CB8AC3E}">
        <p14:creationId xmlns:p14="http://schemas.microsoft.com/office/powerpoint/2010/main" val="3539075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2019. TCSVT. Lossless image and intra-frame compression with integer-to-integer DST</a:t>
            </a:r>
          </a:p>
          <a:p>
            <a:pPr lvl="1"/>
            <a:r>
              <a:rPr lang="zh-CN" altLang="en-US"/>
              <a:t>改进无损帧内编码的“变换”过程</a:t>
            </a:r>
            <a:endParaRPr lang="zh-CN" altLang="en-US" dirty="0"/>
          </a:p>
        </p:txBody>
      </p:sp>
      <p:pic>
        <p:nvPicPr>
          <p:cNvPr id="6" name="图片 5">
            <a:extLst>
              <a:ext uri="{FF2B5EF4-FFF2-40B4-BE49-F238E27FC236}">
                <a16:creationId xmlns:a16="http://schemas.microsoft.com/office/drawing/2014/main" id="{DD3C5D02-7292-4C79-857D-43CC8FF5BF6B}"/>
              </a:ext>
            </a:extLst>
          </p:cNvPr>
          <p:cNvPicPr>
            <a:picLocks noChangeAspect="1"/>
          </p:cNvPicPr>
          <p:nvPr/>
        </p:nvPicPr>
        <p:blipFill>
          <a:blip r:embed="rId3"/>
          <a:stretch>
            <a:fillRect/>
          </a:stretch>
        </p:blipFill>
        <p:spPr>
          <a:xfrm>
            <a:off x="939800" y="3581748"/>
            <a:ext cx="8051800" cy="3143511"/>
          </a:xfrm>
          <a:prstGeom prst="rect">
            <a:avLst/>
          </a:prstGeom>
        </p:spPr>
      </p:pic>
    </p:spTree>
    <p:extLst>
      <p:ext uri="{BB962C8B-B14F-4D97-AF65-F5344CB8AC3E}">
        <p14:creationId xmlns:p14="http://schemas.microsoft.com/office/powerpoint/2010/main" val="126412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2016. TIP. Piecewise mapping in HEVC lossless intra-prediction coding</a:t>
            </a:r>
          </a:p>
          <a:p>
            <a:pPr lvl="1"/>
            <a:r>
              <a:rPr lang="zh-CN" altLang="en-US"/>
              <a:t>通过映射降低无损帧内编码的系数能量</a:t>
            </a:r>
            <a:endParaRPr lang="zh-CN" altLang="en-US" dirty="0"/>
          </a:p>
        </p:txBody>
      </p:sp>
      <p:pic>
        <p:nvPicPr>
          <p:cNvPr id="6" name="图片 5">
            <a:extLst>
              <a:ext uri="{FF2B5EF4-FFF2-40B4-BE49-F238E27FC236}">
                <a16:creationId xmlns:a16="http://schemas.microsoft.com/office/drawing/2014/main" id="{BE8117C9-D735-46F1-AFF9-8AC10FCCFB37}"/>
              </a:ext>
            </a:extLst>
          </p:cNvPr>
          <p:cNvPicPr>
            <a:picLocks noChangeAspect="1"/>
          </p:cNvPicPr>
          <p:nvPr/>
        </p:nvPicPr>
        <p:blipFill>
          <a:blip r:embed="rId3"/>
          <a:stretch>
            <a:fillRect/>
          </a:stretch>
        </p:blipFill>
        <p:spPr>
          <a:xfrm>
            <a:off x="429143" y="3562543"/>
            <a:ext cx="4142857" cy="3085714"/>
          </a:xfrm>
          <a:prstGeom prst="rect">
            <a:avLst/>
          </a:prstGeom>
        </p:spPr>
      </p:pic>
      <p:pic>
        <p:nvPicPr>
          <p:cNvPr id="8" name="图片 7">
            <a:extLst>
              <a:ext uri="{FF2B5EF4-FFF2-40B4-BE49-F238E27FC236}">
                <a16:creationId xmlns:a16="http://schemas.microsoft.com/office/drawing/2014/main" id="{45BE5DF8-F009-4B60-B3E4-1C1FCFFF669B}"/>
              </a:ext>
            </a:extLst>
          </p:cNvPr>
          <p:cNvPicPr>
            <a:picLocks noChangeAspect="1"/>
          </p:cNvPicPr>
          <p:nvPr/>
        </p:nvPicPr>
        <p:blipFill>
          <a:blip r:embed="rId4"/>
          <a:stretch>
            <a:fillRect/>
          </a:stretch>
        </p:blipFill>
        <p:spPr>
          <a:xfrm>
            <a:off x="4872309" y="3124641"/>
            <a:ext cx="4238095" cy="3533333"/>
          </a:xfrm>
          <a:prstGeom prst="rect">
            <a:avLst/>
          </a:prstGeom>
        </p:spPr>
      </p:pic>
    </p:spTree>
    <p:extLst>
      <p:ext uri="{BB962C8B-B14F-4D97-AF65-F5344CB8AC3E}">
        <p14:creationId xmlns:p14="http://schemas.microsoft.com/office/powerpoint/2010/main" val="531597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2015. TCSVT. A low-complexity embedded compression codec design with rate control for high-definition video</a:t>
            </a:r>
          </a:p>
          <a:p>
            <a:pPr lvl="1"/>
            <a:r>
              <a:rPr lang="zh-CN" altLang="en-US"/>
              <a:t>嵌入式低功耗帧内视频编码器</a:t>
            </a:r>
            <a:endParaRPr lang="zh-CN" altLang="en-US" dirty="0"/>
          </a:p>
        </p:txBody>
      </p:sp>
      <p:pic>
        <p:nvPicPr>
          <p:cNvPr id="5" name="图片 4">
            <a:extLst>
              <a:ext uri="{FF2B5EF4-FFF2-40B4-BE49-F238E27FC236}">
                <a16:creationId xmlns:a16="http://schemas.microsoft.com/office/drawing/2014/main" id="{B2F605F1-173E-4077-9F08-FAC9084C6A76}"/>
              </a:ext>
            </a:extLst>
          </p:cNvPr>
          <p:cNvPicPr>
            <a:picLocks noChangeAspect="1"/>
          </p:cNvPicPr>
          <p:nvPr/>
        </p:nvPicPr>
        <p:blipFill>
          <a:blip r:embed="rId3"/>
          <a:stretch>
            <a:fillRect/>
          </a:stretch>
        </p:blipFill>
        <p:spPr>
          <a:xfrm>
            <a:off x="2581275" y="3559716"/>
            <a:ext cx="5467350" cy="3184613"/>
          </a:xfrm>
          <a:prstGeom prst="rect">
            <a:avLst/>
          </a:prstGeom>
        </p:spPr>
      </p:pic>
    </p:spTree>
    <p:extLst>
      <p:ext uri="{BB962C8B-B14F-4D97-AF65-F5344CB8AC3E}">
        <p14:creationId xmlns:p14="http://schemas.microsoft.com/office/powerpoint/2010/main" val="423136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88FB6-117E-4C09-A9A0-4BE685CD4466}"/>
              </a:ext>
            </a:extLst>
          </p:cNvPr>
          <p:cNvSpPr>
            <a:spLocks noGrp="1"/>
          </p:cNvSpPr>
          <p:nvPr>
            <p:ph type="title"/>
          </p:nvPr>
        </p:nvSpPr>
        <p:spPr/>
        <p:txBody>
          <a:bodyPr>
            <a:normAutofit fontScale="90000"/>
          </a:bodyPr>
          <a:lstStyle/>
          <a:p>
            <a:r>
              <a:rPr lang="zh-CN" altLang="en-US" dirty="0"/>
              <a:t>主要工作</a:t>
            </a:r>
          </a:p>
        </p:txBody>
      </p:sp>
      <p:sp>
        <p:nvSpPr>
          <p:cNvPr id="3" name="内容占位符 2">
            <a:extLst>
              <a:ext uri="{FF2B5EF4-FFF2-40B4-BE49-F238E27FC236}">
                <a16:creationId xmlns:a16="http://schemas.microsoft.com/office/drawing/2014/main" id="{9E533BF2-151D-4464-A32E-F0C272C3B6AA}"/>
              </a:ext>
            </a:extLst>
          </p:cNvPr>
          <p:cNvSpPr>
            <a:spLocks noGrp="1"/>
          </p:cNvSpPr>
          <p:nvPr>
            <p:ph idx="1"/>
          </p:nvPr>
        </p:nvSpPr>
        <p:spPr/>
        <p:txBody>
          <a:bodyPr>
            <a:normAutofit/>
          </a:bodyPr>
          <a:lstStyle/>
          <a:p>
            <a:pPr marL="0" indent="0">
              <a:buNone/>
            </a:pPr>
            <a:r>
              <a:rPr lang="zh-CN" altLang="en-US" b="1"/>
              <a:t>软件算法创新</a:t>
            </a:r>
            <a:endParaRPr lang="en-US" altLang="zh-CN" b="1" dirty="0"/>
          </a:p>
          <a:p>
            <a:endParaRPr lang="en-US" altLang="zh-CN" dirty="0"/>
          </a:p>
          <a:p>
            <a:r>
              <a:rPr lang="zh-CN" altLang="en-US" dirty="0"/>
              <a:t>优化算法 </a:t>
            </a:r>
            <a:r>
              <a:rPr lang="en-US" altLang="zh-CN" dirty="0"/>
              <a:t>1</a:t>
            </a:r>
            <a:r>
              <a:rPr lang="zh-CN" altLang="en-US" dirty="0"/>
              <a:t>：</a:t>
            </a:r>
            <a:endParaRPr lang="en-US" altLang="zh-CN" dirty="0"/>
          </a:p>
          <a:p>
            <a:pPr marL="457200" lvl="1" indent="0">
              <a:buNone/>
            </a:pPr>
            <a:r>
              <a:rPr lang="en-US" altLang="zh-CN" dirty="0"/>
              <a:t>L </a:t>
            </a:r>
            <a:r>
              <a:rPr lang="zh-CN" altLang="en-US" dirty="0"/>
              <a:t>形迭代预测，提高预测精度</a:t>
            </a:r>
            <a:endParaRPr lang="en-US" altLang="zh-CN" dirty="0"/>
          </a:p>
          <a:p>
            <a:r>
              <a:rPr lang="zh-CN" altLang="en-US" dirty="0"/>
              <a:t>优化算法 </a:t>
            </a:r>
            <a:r>
              <a:rPr lang="en-US" altLang="zh-CN" dirty="0"/>
              <a:t>2</a:t>
            </a:r>
            <a:r>
              <a:rPr lang="zh-CN" altLang="en-US" dirty="0"/>
              <a:t>：</a:t>
            </a:r>
            <a:endParaRPr lang="en-US" altLang="zh-CN" dirty="0"/>
          </a:p>
          <a:p>
            <a:pPr marL="457200" lvl="1" indent="0">
              <a:buNone/>
            </a:pPr>
            <a:r>
              <a:rPr lang="en-US" altLang="zh-CN" dirty="0"/>
              <a:t>L </a:t>
            </a:r>
            <a:r>
              <a:rPr lang="zh-CN" altLang="en-US"/>
              <a:t>形编码块划分</a:t>
            </a:r>
            <a:r>
              <a:rPr lang="zh-CN" altLang="en-US" dirty="0"/>
              <a:t>，分块更加灵活</a:t>
            </a:r>
            <a:endParaRPr lang="en-US" altLang="zh-CN" dirty="0"/>
          </a:p>
          <a:p>
            <a:r>
              <a:rPr lang="zh-CN" altLang="en-US" dirty="0"/>
              <a:t>优化算法 </a:t>
            </a:r>
            <a:r>
              <a:rPr lang="en-US" altLang="zh-CN" dirty="0"/>
              <a:t>3</a:t>
            </a:r>
            <a:r>
              <a:rPr lang="zh-CN" altLang="en-US" dirty="0"/>
              <a:t>：</a:t>
            </a:r>
            <a:endParaRPr lang="en-US" altLang="zh-CN" dirty="0"/>
          </a:p>
          <a:p>
            <a:pPr marL="457200" lvl="1" indent="0">
              <a:buNone/>
            </a:pPr>
            <a:r>
              <a:rPr lang="zh-CN" altLang="en-US" dirty="0"/>
              <a:t>联合算法</a:t>
            </a:r>
            <a:endParaRPr lang="en-US" altLang="zh-CN" dirty="0"/>
          </a:p>
          <a:p>
            <a:r>
              <a:rPr lang="zh-CN" altLang="en-US" dirty="0"/>
              <a:t>优化算法 </a:t>
            </a:r>
            <a:r>
              <a:rPr lang="en-US" altLang="zh-CN" dirty="0"/>
              <a:t>4</a:t>
            </a:r>
            <a:r>
              <a:rPr lang="zh-CN" altLang="en-US" dirty="0"/>
              <a:t>：</a:t>
            </a:r>
            <a:endParaRPr lang="en-US" altLang="zh-CN" dirty="0"/>
          </a:p>
          <a:p>
            <a:pPr marL="457200" lvl="1" indent="0">
              <a:buNone/>
            </a:pPr>
            <a:r>
              <a:rPr lang="zh-CN" altLang="en-US" dirty="0"/>
              <a:t>残差中值边缘检测，降低待编码系数能量</a:t>
            </a:r>
            <a:endParaRPr lang="en-US" altLang="zh-CN" dirty="0"/>
          </a:p>
        </p:txBody>
      </p:sp>
    </p:spTree>
    <p:extLst>
      <p:ext uri="{BB962C8B-B14F-4D97-AF65-F5344CB8AC3E}">
        <p14:creationId xmlns:p14="http://schemas.microsoft.com/office/powerpoint/2010/main" val="917026442"/>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演示文稿1" id="{493FA278-DEA4-4E96-9372-662DDFCA6A0D}" vid="{96AD5B69-4AE5-4594-88C7-64DFE4D37C0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828</TotalTime>
  <Words>1370</Words>
  <Application>Microsoft Office PowerPoint</Application>
  <PresentationFormat>全屏显示(4:3)</PresentationFormat>
  <Paragraphs>142</Paragraphs>
  <Slides>26</Slides>
  <Notes>21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Sarasa Fixed SC</vt:lpstr>
      <vt:lpstr>等线</vt:lpstr>
      <vt:lpstr>微软雅黑</vt:lpstr>
      <vt:lpstr>Century Gothic</vt:lpstr>
      <vt:lpstr>Wingdings 3</vt:lpstr>
      <vt:lpstr>丝状</vt:lpstr>
      <vt:lpstr>H.265 无损帧内编码算法优化及硬件实现</vt:lpstr>
      <vt:lpstr>研究背景、意义</vt:lpstr>
      <vt:lpstr>研究背景、意义</vt:lpstr>
      <vt:lpstr>研究背景、意义</vt:lpstr>
      <vt:lpstr>研究现状</vt:lpstr>
      <vt:lpstr>研究现状</vt:lpstr>
      <vt:lpstr>研究现状</vt:lpstr>
      <vt:lpstr>研究现状</vt:lpstr>
      <vt:lpstr>主要工作</vt:lpstr>
      <vt:lpstr>主要工作</vt:lpstr>
      <vt:lpstr>算法1 L 形迭代预测</vt:lpstr>
      <vt:lpstr>算法1  L 形迭代预测</vt:lpstr>
      <vt:lpstr>算法1  L 形迭代预测</vt:lpstr>
      <vt:lpstr>算法1  L 形迭代预测</vt:lpstr>
      <vt:lpstr>算法2 L 形编码块划分</vt:lpstr>
      <vt:lpstr>算法2 L 形编码块划分</vt:lpstr>
      <vt:lpstr>算法2 L 形编码块划分</vt:lpstr>
      <vt:lpstr>算法2  L 形编码块划分</vt:lpstr>
      <vt:lpstr>算法3 联合算法 </vt:lpstr>
      <vt:lpstr>算法4 残差中值边缘检测</vt:lpstr>
      <vt:lpstr>算法4 残差中值边缘检测</vt:lpstr>
      <vt:lpstr>算法4 残差中值边缘检测</vt:lpstr>
      <vt:lpstr>算法4 残差中值边缘检测</vt:lpstr>
      <vt:lpstr>Demo</vt:lpstr>
      <vt:lpstr>Demo</vt:lpstr>
      <vt:lpstr>谢谢！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Qinghao</dc:creator>
  <cp:lastModifiedBy>Lin Qinghao</cp:lastModifiedBy>
  <cp:revision>184</cp:revision>
  <dcterms:created xsi:type="dcterms:W3CDTF">2021-03-08T05:27:07Z</dcterms:created>
  <dcterms:modified xsi:type="dcterms:W3CDTF">2021-06-13T12:19:15Z</dcterms:modified>
</cp:coreProperties>
</file>